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6"/>
  </p:notesMasterIdLst>
  <p:sldIdLst>
    <p:sldId id="256" r:id="rId2"/>
    <p:sldId id="257" r:id="rId3"/>
    <p:sldId id="258" r:id="rId4"/>
    <p:sldId id="259" r:id="rId5"/>
    <p:sldId id="260" r:id="rId6"/>
    <p:sldId id="277" r:id="rId7"/>
    <p:sldId id="261" r:id="rId8"/>
    <p:sldId id="262" r:id="rId9"/>
    <p:sldId id="270" r:id="rId10"/>
    <p:sldId id="273" r:id="rId11"/>
    <p:sldId id="274" r:id="rId12"/>
    <p:sldId id="278" r:id="rId13"/>
    <p:sldId id="279" r:id="rId14"/>
    <p:sldId id="271" r:id="rId15"/>
    <p:sldId id="272" r:id="rId16"/>
    <p:sldId id="263" r:id="rId17"/>
    <p:sldId id="269" r:id="rId18"/>
    <p:sldId id="280" r:id="rId19"/>
    <p:sldId id="281" r:id="rId20"/>
    <p:sldId id="268" r:id="rId21"/>
    <p:sldId id="264" r:id="rId22"/>
    <p:sldId id="265" r:id="rId23"/>
    <p:sldId id="267" r:id="rId24"/>
    <p:sldId id="266" r:id="rId25"/>
  </p:sldIdLst>
  <p:sldSz cx="9144000" cy="6858000" type="screen4x3"/>
  <p:notesSz cx="6858000" cy="9144000"/>
  <p:embeddedFontLst>
    <p:embeddedFont>
      <p:font typeface="Consolas" panose="020B0609020204030204" pitchFamily="49"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0E8"/>
    <a:srgbClr val="0031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6B9752-825C-3316-C53B-1DAC7DB46CF5}" v="29" dt="2024-12-04T18:37:45.839"/>
    <p1510:client id="{E01CE091-9E60-923F-B4E2-2B9BC9FD2557}" v="223" dt="2024-12-04T19:08:24.8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14362f3b7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Tyler</a:t>
            </a:r>
          </a:p>
          <a:p>
            <a:pPr marL="0" indent="0">
              <a:buNone/>
            </a:pPr>
            <a:r>
              <a:rPr lang="en-US" dirty="0"/>
              <a:t>Station point where officers will be       (AED zone the station point is based upon)</a:t>
            </a:r>
          </a:p>
        </p:txBody>
      </p:sp>
      <p:sp>
        <p:nvSpPr>
          <p:cNvPr id="174" name="Google Shape;174;g314362f3b77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084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14362f3b7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Tyler</a:t>
            </a:r>
          </a:p>
        </p:txBody>
      </p:sp>
      <p:sp>
        <p:nvSpPr>
          <p:cNvPr id="174" name="Google Shape;174;g314362f3b77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7376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14362f3b7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Alex</a:t>
            </a:r>
          </a:p>
          <a:p>
            <a:pPr marL="0" indent="0">
              <a:buNone/>
            </a:pPr>
            <a:r>
              <a:rPr lang="en-US" dirty="0"/>
              <a:t>Instead of taking an officer from the zone with most officers we choose to take an officer from the closest zone. We do this to ensure best response time for each emergency</a:t>
            </a:r>
          </a:p>
        </p:txBody>
      </p:sp>
      <p:sp>
        <p:nvSpPr>
          <p:cNvPr id="174" name="Google Shape;174;g314362f3b77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6090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14362f3b7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Alex</a:t>
            </a:r>
          </a:p>
        </p:txBody>
      </p:sp>
      <p:sp>
        <p:nvSpPr>
          <p:cNvPr id="174" name="Google Shape;174;g314362f3b77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9200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14362f3b7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Tyler Dynamic</a:t>
            </a:r>
          </a:p>
          <a:p>
            <a:pPr marL="0" indent="0">
              <a:buNone/>
            </a:pPr>
            <a:r>
              <a:rPr lang="en-US" dirty="0"/>
              <a:t>Alex Rest</a:t>
            </a:r>
          </a:p>
          <a:p>
            <a:pPr marL="0" indent="0">
              <a:buNone/>
            </a:pPr>
            <a:r>
              <a:rPr lang="en-US" dirty="0"/>
              <a:t>Dynamic - outer loop iterates through every officer, but nested loops depend on the 4 zones not input size.</a:t>
            </a:r>
            <a:endParaRPr/>
          </a:p>
        </p:txBody>
      </p:sp>
      <p:sp>
        <p:nvSpPr>
          <p:cNvPr id="174" name="Google Shape;174;g314362f3b77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95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14362f3b7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Tyler</a:t>
            </a:r>
          </a:p>
          <a:p>
            <a:pPr marL="0" indent="0">
              <a:buNone/>
            </a:pPr>
            <a:r>
              <a:rPr lang="en-US" dirty="0"/>
              <a:t>Was thinking of using a map </a:t>
            </a:r>
          </a:p>
          <a:p>
            <a:pPr marL="0" indent="0">
              <a:buNone/>
            </a:pPr>
            <a:r>
              <a:rPr lang="en-US" dirty="0"/>
              <a:t>Yet, the array has a lower time complexity and all the indexes are hard coded </a:t>
            </a:r>
            <a:r>
              <a:rPr lang="en-US" dirty="0" err="1"/>
              <a:t>bc</a:t>
            </a:r>
            <a:r>
              <a:rPr lang="en-US" dirty="0"/>
              <a:t> user never interacts with them</a:t>
            </a:r>
          </a:p>
          <a:p>
            <a:pPr marL="0" indent="0">
              <a:buNone/>
            </a:pPr>
            <a:r>
              <a:rPr lang="en-US" dirty="0"/>
              <a:t>Does anyone think we should switch to maps or is there another place we could incorporate data structures in our project?</a:t>
            </a:r>
          </a:p>
        </p:txBody>
      </p:sp>
      <p:sp>
        <p:nvSpPr>
          <p:cNvPr id="174" name="Google Shape;174;g314362f3b77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3755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Alex</a:t>
            </a:r>
            <a:endParaRPr dirty="0"/>
          </a:p>
        </p:txBody>
      </p:sp>
      <p:sp>
        <p:nvSpPr>
          <p:cNvPr id="180" name="Google Shape;1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50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Alex</a:t>
            </a:r>
            <a:endParaRPr dirty="0"/>
          </a:p>
        </p:txBody>
      </p:sp>
      <p:sp>
        <p:nvSpPr>
          <p:cNvPr id="180" name="Google Shape;1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632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Alex</a:t>
            </a:r>
            <a:endParaRPr dirty="0"/>
          </a:p>
        </p:txBody>
      </p:sp>
      <p:sp>
        <p:nvSpPr>
          <p:cNvPr id="180" name="Google Shape;1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559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Alex</a:t>
            </a:r>
          </a:p>
          <a:p>
            <a:pPr marL="0" indent="0">
              <a:buNone/>
            </a:pPr>
            <a:r>
              <a:rPr lang="en-US" dirty="0"/>
              <a:t>START WITH THIS – Raise your hand if you have or know someone who has called NUPD?</a:t>
            </a:r>
          </a:p>
          <a:p>
            <a:pPr marL="0" indent="0">
              <a:buNone/>
            </a:pPr>
            <a:r>
              <a:rPr lang="en-US" dirty="0"/>
              <a:t>The main problem we are trying to solve is during this emergency situation there should be no hesitation when deciding what route to take, equipment to bring, or who to dispatch.</a:t>
            </a:r>
          </a:p>
        </p:txBody>
      </p:sp>
      <p:sp>
        <p:nvSpPr>
          <p:cNvPr id="138" name="Google Shape;13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359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Tyler</a:t>
            </a:r>
            <a:endParaRPr dirty="0"/>
          </a:p>
        </p:txBody>
      </p:sp>
      <p:sp>
        <p:nvSpPr>
          <p:cNvPr id="186" name="Google Shape;18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Tyler</a:t>
            </a:r>
          </a:p>
          <a:p>
            <a:pPr marL="0" indent="0">
              <a:buNone/>
            </a:pPr>
            <a:r>
              <a:rPr lang="en-US" dirty="0"/>
              <a:t>Viable, completes the primary task of handling and distributing emergencies</a:t>
            </a:r>
          </a:p>
          <a:p>
            <a:pPr marL="0" indent="0">
              <a:buNone/>
            </a:pPr>
            <a:r>
              <a:rPr lang="en-US" dirty="0"/>
              <a:t>Solves crucial problem</a:t>
            </a:r>
          </a:p>
        </p:txBody>
      </p:sp>
      <p:sp>
        <p:nvSpPr>
          <p:cNvPr id="192" name="Google Shape;19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670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14362f3b77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Tyler</a:t>
            </a:r>
            <a:endParaRPr dirty="0"/>
          </a:p>
        </p:txBody>
      </p:sp>
      <p:sp>
        <p:nvSpPr>
          <p:cNvPr id="147" name="Google Shape;147;g314362f3b77_0_1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14362f3b77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Alex</a:t>
            </a:r>
          </a:p>
          <a:p>
            <a:pPr marL="0" indent="0">
              <a:buNone/>
            </a:pPr>
            <a:r>
              <a:rPr lang="en-US" dirty="0"/>
              <a:t>Who prefers Google maps routing compared to other applications such as apple maps or </a:t>
            </a:r>
            <a:r>
              <a:rPr lang="en-US" dirty="0" err="1"/>
              <a:t>waze</a:t>
            </a:r>
            <a:r>
              <a:rPr lang="en-US" dirty="0"/>
              <a:t>?</a:t>
            </a:r>
            <a:endParaRPr dirty="0"/>
          </a:p>
        </p:txBody>
      </p:sp>
      <p:sp>
        <p:nvSpPr>
          <p:cNvPr id="162" name="Google Shape;162;g314362f3b77_0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14362f3b77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Tyler</a:t>
            </a:r>
            <a:endParaRPr dirty="0"/>
          </a:p>
        </p:txBody>
      </p:sp>
      <p:sp>
        <p:nvSpPr>
          <p:cNvPr id="162" name="Google Shape;162;g314362f3b77_0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9168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14362f3b7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Alex</a:t>
            </a:r>
            <a:endParaRPr dirty="0"/>
          </a:p>
        </p:txBody>
      </p:sp>
      <p:sp>
        <p:nvSpPr>
          <p:cNvPr id="174" name="Google Shape;174;g314362f3b77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14362f3b7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Tyler</a:t>
            </a:r>
            <a:endParaRPr dirty="0"/>
          </a:p>
        </p:txBody>
      </p:sp>
      <p:sp>
        <p:nvSpPr>
          <p:cNvPr id="174" name="Google Shape;174;g314362f3b77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826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4098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1106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41196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6112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2288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85170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9879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5691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83999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94971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4403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12/4/2024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6488037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onsole.cloud.google.com/apis/library"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7" name="Rectangle 13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1"/>
            <a:ext cx="9143993" cy="37425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Google Shape;134;p14"/>
          <p:cNvSpPr txBox="1">
            <a:spLocks noGrp="1"/>
          </p:cNvSpPr>
          <p:nvPr>
            <p:ph type="ctrTitle"/>
          </p:nvPr>
        </p:nvSpPr>
        <p:spPr>
          <a:xfrm>
            <a:off x="866668" y="637763"/>
            <a:ext cx="7417348" cy="2874471"/>
          </a:xfrm>
          <a:prstGeom prst="rect">
            <a:avLst/>
          </a:prstGeom>
        </p:spPr>
        <p:txBody>
          <a:bodyPr spcFirstLastPara="1" lIns="91425" tIns="45700" rIns="91425" bIns="45700" anchor="ctr" anchorCtr="0">
            <a:normAutofit/>
          </a:bodyPr>
          <a:lstStyle/>
          <a:p>
            <a:pPr marL="0" lvl="0" indent="0" algn="l" rtl="0">
              <a:spcBef>
                <a:spcPts val="0"/>
              </a:spcBef>
              <a:spcAft>
                <a:spcPts val="0"/>
              </a:spcAft>
              <a:buClr>
                <a:schemeClr val="accent1"/>
              </a:buClr>
              <a:buSzPct val="80000"/>
              <a:buFont typeface="Noto Sans Symbols"/>
              <a:buNone/>
            </a:pPr>
            <a:r>
              <a:rPr lang="en-US" sz="2800">
                <a:solidFill>
                  <a:schemeClr val="bg1"/>
                </a:solidFill>
                <a:latin typeface="Calibri"/>
                <a:ea typeface="Calibri"/>
                <a:cs typeface="Calibri"/>
                <a:sym typeface="Calibri"/>
              </a:rPr>
              <a:t>Northeastern University  </a:t>
            </a:r>
            <a:br>
              <a:rPr lang="en-US" sz="2800">
                <a:solidFill>
                  <a:schemeClr val="bg1"/>
                </a:solidFill>
                <a:latin typeface="Calibri"/>
                <a:ea typeface="Calibri"/>
                <a:cs typeface="Calibri"/>
                <a:sym typeface="Calibri"/>
              </a:rPr>
            </a:br>
            <a:r>
              <a:rPr lang="en-US" sz="2800">
                <a:solidFill>
                  <a:schemeClr val="bg1"/>
                </a:solidFill>
                <a:latin typeface="Calibri"/>
                <a:ea typeface="Calibri"/>
                <a:cs typeface="Calibri"/>
                <a:sym typeface="Calibri"/>
              </a:rPr>
              <a:t>College of Engineering  </a:t>
            </a:r>
            <a:br>
              <a:rPr lang="en-US" sz="2800">
                <a:solidFill>
                  <a:schemeClr val="bg1"/>
                </a:solidFill>
                <a:latin typeface="Calibri"/>
                <a:ea typeface="Calibri"/>
                <a:cs typeface="Calibri"/>
                <a:sym typeface="Calibri"/>
              </a:rPr>
            </a:br>
            <a:r>
              <a:rPr lang="en-US" sz="2800">
                <a:solidFill>
                  <a:schemeClr val="bg1"/>
                </a:solidFill>
                <a:latin typeface="Calibri"/>
                <a:ea typeface="Calibri"/>
                <a:cs typeface="Calibri"/>
                <a:sym typeface="Calibri"/>
              </a:rPr>
              <a:t>Department of Electrical and Computer Engineering  </a:t>
            </a:r>
            <a:br>
              <a:rPr lang="en-US" sz="2800">
                <a:solidFill>
                  <a:schemeClr val="bg1"/>
                </a:solidFill>
                <a:latin typeface="Calibri"/>
                <a:ea typeface="Calibri"/>
                <a:cs typeface="Calibri"/>
                <a:sym typeface="Calibri"/>
              </a:rPr>
            </a:br>
            <a:r>
              <a:rPr lang="en-US" sz="2800">
                <a:solidFill>
                  <a:schemeClr val="bg1"/>
                </a:solidFill>
                <a:latin typeface="Calibri"/>
                <a:ea typeface="Calibri"/>
                <a:cs typeface="Calibri"/>
                <a:sym typeface="Calibri"/>
              </a:rPr>
              <a:t>EECE 2560: Fundamentals of Engineering Algorithms </a:t>
            </a:r>
            <a:br>
              <a:rPr lang="en-US" sz="2800">
                <a:solidFill>
                  <a:schemeClr val="bg1"/>
                </a:solidFill>
                <a:latin typeface="Calibri"/>
                <a:ea typeface="Calibri"/>
                <a:cs typeface="Calibri"/>
                <a:sym typeface="Calibri"/>
              </a:rPr>
            </a:br>
            <a:r>
              <a:rPr lang="en-US" sz="2800">
                <a:solidFill>
                  <a:schemeClr val="bg1"/>
                </a:solidFill>
                <a:latin typeface="Calibri"/>
                <a:ea typeface="Calibri"/>
                <a:cs typeface="Calibri"/>
                <a:sym typeface="Calibri"/>
              </a:rPr>
              <a:t>Fall 2024 </a:t>
            </a:r>
            <a:endParaRPr lang="en-US" sz="2800">
              <a:solidFill>
                <a:schemeClr val="bg1"/>
              </a:solidFill>
            </a:endParaRPr>
          </a:p>
        </p:txBody>
      </p:sp>
      <p:sp>
        <p:nvSpPr>
          <p:cNvPr id="138" name="Rectangle 13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3742597"/>
            <a:ext cx="9143993" cy="3115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Google Shape;135;p14"/>
          <p:cNvSpPr txBox="1">
            <a:spLocks noGrp="1"/>
          </p:cNvSpPr>
          <p:nvPr>
            <p:ph type="subTitle" idx="1"/>
          </p:nvPr>
        </p:nvSpPr>
        <p:spPr>
          <a:xfrm>
            <a:off x="866668" y="4307684"/>
            <a:ext cx="7158115" cy="1906846"/>
          </a:xfrm>
          <a:prstGeom prst="rect">
            <a:avLst/>
          </a:prstGeom>
        </p:spPr>
        <p:txBody>
          <a:bodyPr spcFirstLastPara="1" lIns="91425" tIns="45700" rIns="91425" bIns="45700" anchor="t" anchorCtr="0">
            <a:normAutofit/>
          </a:bodyPr>
          <a:lstStyle/>
          <a:p>
            <a:pPr marL="0" lvl="0" indent="0" algn="l" rtl="0">
              <a:spcBef>
                <a:spcPts val="0"/>
              </a:spcBef>
              <a:spcAft>
                <a:spcPts val="0"/>
              </a:spcAft>
              <a:buSzPts val="1600"/>
              <a:buNone/>
            </a:pPr>
            <a:r>
              <a:rPr lang="en-US" sz="2800"/>
              <a:t>Project: Real Time Emergency Response System</a:t>
            </a:r>
          </a:p>
          <a:p>
            <a:pPr marL="0" lvl="0" indent="0" algn="l" rtl="0">
              <a:spcBef>
                <a:spcPts val="1000"/>
              </a:spcBef>
              <a:spcAft>
                <a:spcPts val="0"/>
              </a:spcAft>
              <a:buSzPts val="1600"/>
              <a:buNone/>
            </a:pPr>
            <a:r>
              <a:rPr lang="en-US" sz="2800"/>
              <a:t>Name: Tyler Myers &amp; Alex Hunt</a:t>
            </a:r>
          </a:p>
        </p:txBody>
      </p:sp>
      <p:sp>
        <p:nvSpPr>
          <p:cNvPr id="139" name="Rectangle 138">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885" y="4101097"/>
            <a:ext cx="3429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1394209" y="465156"/>
            <a:ext cx="6347700" cy="757200"/>
          </a:xfrm>
          <a:prstGeom prst="rect">
            <a:avLst/>
          </a:prstGeom>
          <a:noFill/>
          <a:ln>
            <a:noFill/>
          </a:ln>
        </p:spPr>
        <p:txBody>
          <a:bodyPr spcFirstLastPara="1" wrap="square" lIns="91425" tIns="45700" rIns="91425" bIns="45700" anchor="t" anchorCtr="0">
            <a:normAutofit/>
          </a:bodyPr>
          <a:lstStyle/>
          <a:p>
            <a:pPr algn="ctr">
              <a:buClr>
                <a:srgbClr val="000066"/>
              </a:buClr>
              <a:buSzPts val="4000"/>
              <a:buFont typeface="Calibri"/>
            </a:pPr>
            <a:r>
              <a:rPr lang="en-US" sz="4000">
                <a:solidFill>
                  <a:srgbClr val="000066"/>
                </a:solidFill>
                <a:latin typeface="Calibri"/>
                <a:ea typeface="Calibri"/>
                <a:cs typeface="Calibri"/>
                <a:sym typeface="Calibri"/>
              </a:rPr>
              <a:t>Methodology</a:t>
            </a:r>
            <a:endParaRPr lang="en-US">
              <a:cs typeface="Calibri Light" panose="020F0302020204030204"/>
            </a:endParaRPr>
          </a:p>
        </p:txBody>
      </p:sp>
      <p:sp>
        <p:nvSpPr>
          <p:cNvPr id="3" name="Google Shape;176;p20">
            <a:extLst>
              <a:ext uri="{FF2B5EF4-FFF2-40B4-BE49-F238E27FC236}">
                <a16:creationId xmlns:a16="http://schemas.microsoft.com/office/drawing/2014/main" id="{AD7B1EC2-B5D4-1773-4E93-5C61C54E1A35}"/>
              </a:ext>
            </a:extLst>
          </p:cNvPr>
          <p:cNvSpPr txBox="1">
            <a:spLocks/>
          </p:cNvSpPr>
          <p:nvPr/>
        </p:nvSpPr>
        <p:spPr>
          <a:xfrm>
            <a:off x="1399244" y="1109572"/>
            <a:ext cx="6347700" cy="757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pPr algn="ctr"/>
            <a:r>
              <a:rPr lang="en-US" sz="3000">
                <a:solidFill>
                  <a:srgbClr val="000066"/>
                </a:solidFill>
                <a:latin typeface="Calibri"/>
                <a:cs typeface="Calibri"/>
                <a:sym typeface="Calibri"/>
              </a:rPr>
              <a:t>Dynamic Allocation</a:t>
            </a:r>
            <a:endParaRPr lang="en-US"/>
          </a:p>
        </p:txBody>
      </p:sp>
      <p:pic>
        <p:nvPicPr>
          <p:cNvPr id="4" name="Picture 3" descr="A map of buildings and roads&#10;&#10;Description automatically generated">
            <a:extLst>
              <a:ext uri="{FF2B5EF4-FFF2-40B4-BE49-F238E27FC236}">
                <a16:creationId xmlns:a16="http://schemas.microsoft.com/office/drawing/2014/main" id="{692323A9-4C9C-031C-633E-5C562662A380}"/>
              </a:ext>
            </a:extLst>
          </p:cNvPr>
          <p:cNvPicPr>
            <a:picLocks noChangeAspect="1"/>
          </p:cNvPicPr>
          <p:nvPr/>
        </p:nvPicPr>
        <p:blipFill>
          <a:blip r:embed="rId3"/>
          <a:srcRect l="-231" b="28107"/>
          <a:stretch/>
        </p:blipFill>
        <p:spPr>
          <a:xfrm>
            <a:off x="4566924" y="4758324"/>
            <a:ext cx="4576565" cy="2092845"/>
          </a:xfrm>
          <a:prstGeom prst="rect">
            <a:avLst/>
          </a:prstGeom>
        </p:spPr>
      </p:pic>
      <p:pic>
        <p:nvPicPr>
          <p:cNvPr id="5" name="Picture 4" descr="A map of a city&#10;&#10;Description automatically generated">
            <a:extLst>
              <a:ext uri="{FF2B5EF4-FFF2-40B4-BE49-F238E27FC236}">
                <a16:creationId xmlns:a16="http://schemas.microsoft.com/office/drawing/2014/main" id="{04BF311B-BC15-6F06-465A-2742D3567798}"/>
              </a:ext>
            </a:extLst>
          </p:cNvPr>
          <p:cNvPicPr>
            <a:picLocks noChangeAspect="1"/>
          </p:cNvPicPr>
          <p:nvPr/>
        </p:nvPicPr>
        <p:blipFill>
          <a:blip r:embed="rId4"/>
          <a:srcRect r="-151" b="28213"/>
          <a:stretch/>
        </p:blipFill>
        <p:spPr>
          <a:xfrm>
            <a:off x="-1" y="4747692"/>
            <a:ext cx="4582386" cy="2103247"/>
          </a:xfrm>
          <a:prstGeom prst="rect">
            <a:avLst/>
          </a:prstGeom>
        </p:spPr>
      </p:pic>
      <p:pic>
        <p:nvPicPr>
          <p:cNvPr id="6" name="Picture 5" descr="A map of a city&#10;&#10;Description automatically generated">
            <a:extLst>
              <a:ext uri="{FF2B5EF4-FFF2-40B4-BE49-F238E27FC236}">
                <a16:creationId xmlns:a16="http://schemas.microsoft.com/office/drawing/2014/main" id="{788D543B-A282-EBE8-7CAC-F86959F101ED}"/>
              </a:ext>
            </a:extLst>
          </p:cNvPr>
          <p:cNvPicPr>
            <a:picLocks noChangeAspect="1"/>
          </p:cNvPicPr>
          <p:nvPr/>
        </p:nvPicPr>
        <p:blipFill>
          <a:blip r:embed="rId5"/>
          <a:srcRect b="27506"/>
          <a:stretch/>
        </p:blipFill>
        <p:spPr>
          <a:xfrm>
            <a:off x="4577061" y="2621125"/>
            <a:ext cx="4566427" cy="2124722"/>
          </a:xfrm>
          <a:prstGeom prst="rect">
            <a:avLst/>
          </a:prstGeom>
        </p:spPr>
      </p:pic>
      <p:pic>
        <p:nvPicPr>
          <p:cNvPr id="7" name="Picture 6" descr="A map of a city&#10;&#10;Description automatically generated">
            <a:extLst>
              <a:ext uri="{FF2B5EF4-FFF2-40B4-BE49-F238E27FC236}">
                <a16:creationId xmlns:a16="http://schemas.microsoft.com/office/drawing/2014/main" id="{7AE1BF74-5952-60B3-7767-8EDD35CDF47B}"/>
              </a:ext>
            </a:extLst>
          </p:cNvPr>
          <p:cNvPicPr>
            <a:picLocks noChangeAspect="1"/>
          </p:cNvPicPr>
          <p:nvPr/>
        </p:nvPicPr>
        <p:blipFill>
          <a:blip r:embed="rId6"/>
          <a:srcRect b="10055"/>
          <a:stretch/>
        </p:blipFill>
        <p:spPr>
          <a:xfrm>
            <a:off x="303026" y="2530747"/>
            <a:ext cx="3774301" cy="2218910"/>
          </a:xfrm>
          <a:prstGeom prst="rect">
            <a:avLst/>
          </a:prstGeom>
        </p:spPr>
      </p:pic>
      <p:sp>
        <p:nvSpPr>
          <p:cNvPr id="10" name="TextBox 9">
            <a:extLst>
              <a:ext uri="{FF2B5EF4-FFF2-40B4-BE49-F238E27FC236}">
                <a16:creationId xmlns:a16="http://schemas.microsoft.com/office/drawing/2014/main" id="{8B0D5168-0D43-8D69-7F3B-CC14757DC78D}"/>
              </a:ext>
            </a:extLst>
          </p:cNvPr>
          <p:cNvSpPr txBox="1"/>
          <p:nvPr/>
        </p:nvSpPr>
        <p:spPr>
          <a:xfrm>
            <a:off x="1719747" y="1548353"/>
            <a:ext cx="602026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chemeClr val="tx1"/>
                </a:solidFill>
                <a:latin typeface="Consolas"/>
              </a:rPr>
              <a:t>PastEmergencies</a:t>
            </a:r>
            <a:r>
              <a:rPr lang="en-US">
                <a:solidFill>
                  <a:schemeClr val="tx1"/>
                </a:solidFill>
                <a:latin typeface="Consolas"/>
              </a:rPr>
              <a:t>[0] ~ Columbus Place (Columbus South Sector)</a:t>
            </a:r>
            <a:endParaRPr lang="en-US">
              <a:solidFill>
                <a:schemeClr val="tx1"/>
              </a:solidFill>
            </a:endParaRPr>
          </a:p>
          <a:p>
            <a:r>
              <a:rPr lang="en-US" err="1">
                <a:solidFill>
                  <a:schemeClr val="tx1"/>
                </a:solidFill>
                <a:latin typeface="Consolas"/>
              </a:rPr>
              <a:t>PastEmergencies</a:t>
            </a:r>
            <a:r>
              <a:rPr lang="en-US">
                <a:solidFill>
                  <a:schemeClr val="tx1"/>
                </a:solidFill>
                <a:latin typeface="Consolas"/>
              </a:rPr>
              <a:t>[1] ~ </a:t>
            </a:r>
            <a:r>
              <a:rPr lang="en-US" err="1">
                <a:solidFill>
                  <a:schemeClr val="tx1"/>
                </a:solidFill>
                <a:latin typeface="Consolas"/>
              </a:rPr>
              <a:t>Behrakis</a:t>
            </a:r>
            <a:r>
              <a:rPr lang="en-US">
                <a:solidFill>
                  <a:schemeClr val="tx1"/>
                </a:solidFill>
                <a:latin typeface="Consolas"/>
              </a:rPr>
              <a:t> (West Campus Sector)</a:t>
            </a:r>
          </a:p>
          <a:p>
            <a:r>
              <a:rPr lang="en-US" err="1">
                <a:solidFill>
                  <a:schemeClr val="tx1"/>
                </a:solidFill>
                <a:latin typeface="Consolas"/>
              </a:rPr>
              <a:t>PastEmergencies</a:t>
            </a:r>
            <a:r>
              <a:rPr lang="en-US">
                <a:solidFill>
                  <a:schemeClr val="tx1"/>
                </a:solidFill>
                <a:latin typeface="Consolas"/>
              </a:rPr>
              <a:t>[2] ~ Curry (Academics Sector)</a:t>
            </a:r>
          </a:p>
          <a:p>
            <a:r>
              <a:rPr lang="en-US" err="1">
                <a:solidFill>
                  <a:schemeClr val="tx1"/>
                </a:solidFill>
                <a:latin typeface="Consolas"/>
              </a:rPr>
              <a:t>PastEmergencies</a:t>
            </a:r>
            <a:r>
              <a:rPr lang="en-US">
                <a:solidFill>
                  <a:schemeClr val="tx1"/>
                </a:solidFill>
                <a:latin typeface="Consolas"/>
              </a:rPr>
              <a:t>[3] ~ Marino (East Fenway Sector)</a:t>
            </a:r>
            <a:endParaRPr lang="en-US">
              <a:solidFill>
                <a:schemeClr val="tx1"/>
              </a:solidFill>
            </a:endParaRPr>
          </a:p>
        </p:txBody>
      </p:sp>
    </p:spTree>
    <p:extLst>
      <p:ext uri="{BB962C8B-B14F-4D97-AF65-F5344CB8AC3E}">
        <p14:creationId xmlns:p14="http://schemas.microsoft.com/office/powerpoint/2010/main" val="866411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0" name="Picture 9" descr="A screenshot of a computer program&#10;&#10;Description automatically generated">
            <a:extLst>
              <a:ext uri="{FF2B5EF4-FFF2-40B4-BE49-F238E27FC236}">
                <a16:creationId xmlns:a16="http://schemas.microsoft.com/office/drawing/2014/main" id="{7EDFB09A-5D21-4FAB-50E8-7127F2C1F640}"/>
              </a:ext>
            </a:extLst>
          </p:cNvPr>
          <p:cNvPicPr>
            <a:picLocks noChangeAspect="1"/>
          </p:cNvPicPr>
          <p:nvPr/>
        </p:nvPicPr>
        <p:blipFill>
          <a:blip r:embed="rId3"/>
          <a:srcRect l="-410" t="-258" r="23447" b="96"/>
          <a:stretch/>
        </p:blipFill>
        <p:spPr>
          <a:xfrm>
            <a:off x="3041187" y="115"/>
            <a:ext cx="6075224" cy="6381703"/>
          </a:xfrm>
          <a:prstGeom prst="rect">
            <a:avLst/>
          </a:prstGeom>
        </p:spPr>
      </p:pic>
      <p:sp>
        <p:nvSpPr>
          <p:cNvPr id="179" name="Rectangle 17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741"/>
            <a:ext cx="9143997"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8742"/>
            <a:ext cx="6086475"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76;p20">
            <a:extLst>
              <a:ext uri="{FF2B5EF4-FFF2-40B4-BE49-F238E27FC236}">
                <a16:creationId xmlns:a16="http://schemas.microsoft.com/office/drawing/2014/main" id="{AB42A998-D77F-D282-3CF5-E18E1B3D6C0E}"/>
              </a:ext>
            </a:extLst>
          </p:cNvPr>
          <p:cNvSpPr txBox="1">
            <a:spLocks/>
          </p:cNvSpPr>
          <p:nvPr/>
        </p:nvSpPr>
        <p:spPr>
          <a:xfrm>
            <a:off x="-1271769" y="2309891"/>
            <a:ext cx="6347700" cy="757200"/>
          </a:xfrm>
          <a:prstGeom prst="rect">
            <a:avLst/>
          </a:prstGeom>
          <a:noFill/>
          <a:ln>
            <a:noFill/>
          </a:ln>
        </p:spPr>
        <p:txBody>
          <a:bodyPr spcFirstLastPara="1" vert="horz" wrap="square" lIns="91425" tIns="45700" rIns="91425" bIns="4570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000066"/>
              </a:buClr>
              <a:buSzPts val="4000"/>
              <a:buFont typeface="Calibri"/>
              <a:buNone/>
            </a:pPr>
            <a:r>
              <a:rPr lang="en-US" sz="4000">
                <a:solidFill>
                  <a:srgbClr val="000066"/>
                </a:solidFill>
                <a:latin typeface="Calibri"/>
                <a:ea typeface="Calibri"/>
                <a:cs typeface="Calibri"/>
                <a:sym typeface="Calibri"/>
              </a:rPr>
              <a:t>Methodology</a:t>
            </a:r>
            <a:endParaRPr lang="en-US">
              <a:cs typeface="Calibri Light" panose="020F0302020204030204"/>
            </a:endParaRPr>
          </a:p>
        </p:txBody>
      </p:sp>
      <p:sp>
        <p:nvSpPr>
          <p:cNvPr id="9" name="Google Shape;176;p20">
            <a:extLst>
              <a:ext uri="{FF2B5EF4-FFF2-40B4-BE49-F238E27FC236}">
                <a16:creationId xmlns:a16="http://schemas.microsoft.com/office/drawing/2014/main" id="{8B1814AF-EEF1-C679-E6BF-656E2C716A8C}"/>
              </a:ext>
            </a:extLst>
          </p:cNvPr>
          <p:cNvSpPr txBox="1">
            <a:spLocks/>
          </p:cNvSpPr>
          <p:nvPr/>
        </p:nvSpPr>
        <p:spPr>
          <a:xfrm>
            <a:off x="-1266734" y="2948178"/>
            <a:ext cx="6347700" cy="757200"/>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pPr algn="ctr"/>
            <a:r>
              <a:rPr lang="en-US" sz="3000">
                <a:solidFill>
                  <a:srgbClr val="000066"/>
                </a:solidFill>
                <a:latin typeface="Calibri"/>
                <a:cs typeface="Calibri"/>
                <a:sym typeface="Calibri"/>
              </a:rPr>
              <a:t>Pseudo Code</a:t>
            </a:r>
            <a:endParaRPr lang="en-US">
              <a:solidFill>
                <a:srgbClr val="FFFFFF"/>
              </a:solidFill>
              <a:cs typeface="Calibri"/>
              <a:sym typeface="Calibri"/>
            </a:endParaRPr>
          </a:p>
          <a:p>
            <a:pPr algn="ctr"/>
            <a:r>
              <a:rPr lang="en-US" sz="3000">
                <a:solidFill>
                  <a:srgbClr val="000066"/>
                </a:solidFill>
                <a:latin typeface="Calibri"/>
                <a:cs typeface="Calibri"/>
                <a:sym typeface="Calibri"/>
              </a:rPr>
              <a:t>Dynamic Allocation</a:t>
            </a:r>
            <a:endParaRPr lang="en-US"/>
          </a:p>
        </p:txBody>
      </p:sp>
      <p:pic>
        <p:nvPicPr>
          <p:cNvPr id="11" name="Picture 10" descr="A black text on a white background&#10;&#10;Description automatically generated">
            <a:extLst>
              <a:ext uri="{FF2B5EF4-FFF2-40B4-BE49-F238E27FC236}">
                <a16:creationId xmlns:a16="http://schemas.microsoft.com/office/drawing/2014/main" id="{6AEBC224-65C1-A5D1-A17B-4A5A9A9430A3}"/>
              </a:ext>
            </a:extLst>
          </p:cNvPr>
          <p:cNvPicPr>
            <a:picLocks noChangeAspect="1"/>
          </p:cNvPicPr>
          <p:nvPr/>
        </p:nvPicPr>
        <p:blipFill>
          <a:blip r:embed="rId4"/>
          <a:srcRect t="12820" r="-1608" b="-1282"/>
          <a:stretch/>
        </p:blipFill>
        <p:spPr>
          <a:xfrm>
            <a:off x="8079987" y="3741983"/>
            <a:ext cx="1053103" cy="249677"/>
          </a:xfrm>
          <a:prstGeom prst="rect">
            <a:avLst/>
          </a:prstGeom>
          <a:ln>
            <a:noFill/>
          </a:ln>
        </p:spPr>
      </p:pic>
    </p:spTree>
    <p:extLst>
      <p:ext uri="{BB962C8B-B14F-4D97-AF65-F5344CB8AC3E}">
        <p14:creationId xmlns:p14="http://schemas.microsoft.com/office/powerpoint/2010/main" val="117918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1475739" y="2121940"/>
            <a:ext cx="6347700" cy="757200"/>
          </a:xfrm>
          <a:prstGeom prst="rect">
            <a:avLst/>
          </a:prstGeom>
          <a:noFill/>
          <a:ln>
            <a:noFill/>
          </a:ln>
        </p:spPr>
        <p:txBody>
          <a:bodyPr spcFirstLastPara="1" wrap="square" lIns="91425" tIns="45700" rIns="91425" bIns="45700" anchor="t" anchorCtr="0">
            <a:normAutofit/>
          </a:bodyPr>
          <a:lstStyle/>
          <a:p>
            <a:pPr algn="ctr">
              <a:buClr>
                <a:srgbClr val="000066"/>
              </a:buClr>
              <a:buSzPts val="4000"/>
              <a:buFont typeface="Calibri"/>
            </a:pPr>
            <a:r>
              <a:rPr lang="en-US" sz="4000">
                <a:solidFill>
                  <a:srgbClr val="000066"/>
                </a:solidFill>
                <a:latin typeface="Calibri"/>
                <a:ea typeface="Calibri"/>
                <a:cs typeface="Calibri"/>
                <a:sym typeface="Calibri"/>
              </a:rPr>
              <a:t>Methodology</a:t>
            </a:r>
            <a:endParaRPr lang="en-US">
              <a:cs typeface="Calibri Light" panose="020F0302020204030204"/>
            </a:endParaRPr>
          </a:p>
        </p:txBody>
      </p:sp>
      <p:sp>
        <p:nvSpPr>
          <p:cNvPr id="3" name="Google Shape;176;p20">
            <a:extLst>
              <a:ext uri="{FF2B5EF4-FFF2-40B4-BE49-F238E27FC236}">
                <a16:creationId xmlns:a16="http://schemas.microsoft.com/office/drawing/2014/main" id="{AD7B1EC2-B5D4-1773-4E93-5C61C54E1A35}"/>
              </a:ext>
            </a:extLst>
          </p:cNvPr>
          <p:cNvSpPr txBox="1">
            <a:spLocks/>
          </p:cNvSpPr>
          <p:nvPr/>
        </p:nvSpPr>
        <p:spPr>
          <a:xfrm>
            <a:off x="-1470704" y="2766356"/>
            <a:ext cx="6347700" cy="757200"/>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pPr algn="ctr"/>
            <a:r>
              <a:rPr lang="en-US" sz="3000">
                <a:solidFill>
                  <a:srgbClr val="000066"/>
                </a:solidFill>
                <a:latin typeface="Calibri"/>
                <a:cs typeface="Calibri"/>
                <a:sym typeface="Calibri"/>
              </a:rPr>
              <a:t>Pseudo Code</a:t>
            </a:r>
            <a:endParaRPr lang="en-US">
              <a:solidFill>
                <a:srgbClr val="FFFFFF"/>
              </a:solidFill>
              <a:cs typeface="Calibri"/>
              <a:sym typeface="Calibri"/>
            </a:endParaRPr>
          </a:p>
          <a:p>
            <a:pPr algn="ctr"/>
            <a:r>
              <a:rPr lang="en-US" sz="3000">
                <a:solidFill>
                  <a:srgbClr val="000066"/>
                </a:solidFill>
                <a:latin typeface="Calibri"/>
                <a:cs typeface="Calibri"/>
                <a:sym typeface="Calibri"/>
              </a:rPr>
              <a:t>Greedy Algorithm</a:t>
            </a:r>
            <a:endParaRPr lang="en-US"/>
          </a:p>
        </p:txBody>
      </p:sp>
      <p:pic>
        <p:nvPicPr>
          <p:cNvPr id="4" name="Picture 3" descr="A screenshot of a computer&#10;&#10;Description automatically generated">
            <a:extLst>
              <a:ext uri="{FF2B5EF4-FFF2-40B4-BE49-F238E27FC236}">
                <a16:creationId xmlns:a16="http://schemas.microsoft.com/office/drawing/2014/main" id="{B6F1016F-9A5A-257A-8C6D-C370DB5E97DA}"/>
              </a:ext>
            </a:extLst>
          </p:cNvPr>
          <p:cNvPicPr>
            <a:picLocks noChangeAspect="1"/>
          </p:cNvPicPr>
          <p:nvPr/>
        </p:nvPicPr>
        <p:blipFill>
          <a:blip r:embed="rId3"/>
          <a:stretch>
            <a:fillRect/>
          </a:stretch>
        </p:blipFill>
        <p:spPr>
          <a:xfrm>
            <a:off x="3322081" y="-298764"/>
            <a:ext cx="5822460" cy="7156765"/>
          </a:xfrm>
          <a:prstGeom prst="rect">
            <a:avLst/>
          </a:prstGeom>
        </p:spPr>
      </p:pic>
    </p:spTree>
    <p:extLst>
      <p:ext uri="{BB962C8B-B14F-4D97-AF65-F5344CB8AC3E}">
        <p14:creationId xmlns:p14="http://schemas.microsoft.com/office/powerpoint/2010/main" val="147917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412405" y="1392234"/>
            <a:ext cx="3352526" cy="638344"/>
          </a:xfrm>
          <a:prstGeom prst="rect">
            <a:avLst/>
          </a:prstGeom>
          <a:noFill/>
          <a:ln>
            <a:noFill/>
          </a:ln>
        </p:spPr>
        <p:txBody>
          <a:bodyPr spcFirstLastPara="1" wrap="square" lIns="91425" tIns="45700" rIns="91425" bIns="45700" anchor="t" anchorCtr="0">
            <a:normAutofit fontScale="90000"/>
          </a:bodyPr>
          <a:lstStyle/>
          <a:p>
            <a:pPr algn="ctr">
              <a:buClr>
                <a:srgbClr val="000066"/>
              </a:buClr>
              <a:buSzPts val="4000"/>
              <a:buFont typeface="Calibri"/>
            </a:pPr>
            <a:r>
              <a:rPr lang="en-US" sz="4000">
                <a:solidFill>
                  <a:srgbClr val="000066"/>
                </a:solidFill>
                <a:latin typeface="Calibri"/>
                <a:ea typeface="Calibri"/>
                <a:cs typeface="Calibri"/>
                <a:sym typeface="Calibri"/>
              </a:rPr>
              <a:t>Methodology</a:t>
            </a:r>
            <a:endParaRPr lang="en-US">
              <a:cs typeface="Calibri Light" panose="020F0302020204030204"/>
            </a:endParaRPr>
          </a:p>
        </p:txBody>
      </p:sp>
      <p:sp>
        <p:nvSpPr>
          <p:cNvPr id="3" name="Google Shape;176;p20">
            <a:extLst>
              <a:ext uri="{FF2B5EF4-FFF2-40B4-BE49-F238E27FC236}">
                <a16:creationId xmlns:a16="http://schemas.microsoft.com/office/drawing/2014/main" id="{AD7B1EC2-B5D4-1773-4E93-5C61C54E1A35}"/>
              </a:ext>
            </a:extLst>
          </p:cNvPr>
          <p:cNvSpPr txBox="1">
            <a:spLocks/>
          </p:cNvSpPr>
          <p:nvPr/>
        </p:nvSpPr>
        <p:spPr>
          <a:xfrm>
            <a:off x="-411331" y="2488302"/>
            <a:ext cx="3677399" cy="725506"/>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pPr algn="ctr"/>
            <a:r>
              <a:rPr lang="en-US" sz="3000">
                <a:solidFill>
                  <a:srgbClr val="000066"/>
                </a:solidFill>
                <a:latin typeface="Calibri"/>
                <a:cs typeface="Calibri"/>
                <a:sym typeface="Calibri"/>
              </a:rPr>
              <a:t>Pseudo Code</a:t>
            </a:r>
            <a:endParaRPr lang="en-US">
              <a:solidFill>
                <a:srgbClr val="FFFFFF"/>
              </a:solidFill>
              <a:cs typeface="Calibri"/>
              <a:sym typeface="Calibri"/>
            </a:endParaRPr>
          </a:p>
          <a:p>
            <a:pPr algn="ctr"/>
            <a:r>
              <a:rPr lang="en-US" sz="3000">
                <a:solidFill>
                  <a:srgbClr val="000066"/>
                </a:solidFill>
                <a:latin typeface="Calibri"/>
                <a:cs typeface="Calibri"/>
                <a:sym typeface="Calibri"/>
              </a:rPr>
              <a:t>0-1 Knapsack</a:t>
            </a:r>
            <a:endParaRPr lang="en-US"/>
          </a:p>
        </p:txBody>
      </p:sp>
      <p:pic>
        <p:nvPicPr>
          <p:cNvPr id="4" name="Picture 3" descr="A screenshot of a computer program&#10;&#10;Description automatically generated">
            <a:extLst>
              <a:ext uri="{FF2B5EF4-FFF2-40B4-BE49-F238E27FC236}">
                <a16:creationId xmlns:a16="http://schemas.microsoft.com/office/drawing/2014/main" id="{CE1780A0-8076-B310-F23D-652C2F3B3869}"/>
              </a:ext>
            </a:extLst>
          </p:cNvPr>
          <p:cNvPicPr>
            <a:picLocks noChangeAspect="1"/>
          </p:cNvPicPr>
          <p:nvPr/>
        </p:nvPicPr>
        <p:blipFill>
          <a:blip r:embed="rId3"/>
          <a:stretch>
            <a:fillRect/>
          </a:stretch>
        </p:blipFill>
        <p:spPr>
          <a:xfrm>
            <a:off x="2487041" y="86444"/>
            <a:ext cx="6657975" cy="6772275"/>
          </a:xfrm>
          <a:prstGeom prst="rect">
            <a:avLst/>
          </a:prstGeom>
        </p:spPr>
      </p:pic>
    </p:spTree>
    <p:extLst>
      <p:ext uri="{BB962C8B-B14F-4D97-AF65-F5344CB8AC3E}">
        <p14:creationId xmlns:p14="http://schemas.microsoft.com/office/powerpoint/2010/main" val="173615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609599" y="609600"/>
            <a:ext cx="6347700" cy="757200"/>
          </a:xfrm>
          <a:prstGeom prst="rect">
            <a:avLst/>
          </a:prstGeom>
          <a:noFill/>
          <a:ln>
            <a:noFill/>
          </a:ln>
        </p:spPr>
        <p:txBody>
          <a:bodyPr spcFirstLastPara="1" wrap="square" lIns="91425" tIns="45700" rIns="91425" bIns="45700" anchor="t" anchorCtr="0">
            <a:normAutofit/>
          </a:bodyPr>
          <a:lstStyle/>
          <a:p>
            <a:pPr>
              <a:buClr>
                <a:srgbClr val="000066"/>
              </a:buClr>
              <a:buSzPts val="4000"/>
              <a:buFont typeface="Calibri"/>
            </a:pPr>
            <a:r>
              <a:rPr lang="en-US" sz="4000">
                <a:solidFill>
                  <a:srgbClr val="000066"/>
                </a:solidFill>
                <a:latin typeface="Calibri"/>
                <a:ea typeface="Calibri"/>
                <a:cs typeface="Calibri"/>
                <a:sym typeface="Calibri"/>
              </a:rPr>
              <a:t>Methodology</a:t>
            </a:r>
            <a:endParaRPr lang="en-US"/>
          </a:p>
        </p:txBody>
      </p:sp>
      <p:sp>
        <p:nvSpPr>
          <p:cNvPr id="4" name="Text Placeholder 3">
            <a:extLst>
              <a:ext uri="{FF2B5EF4-FFF2-40B4-BE49-F238E27FC236}">
                <a16:creationId xmlns:a16="http://schemas.microsoft.com/office/drawing/2014/main" id="{9DFAE255-4A75-6222-D93F-74B196FFB99D}"/>
              </a:ext>
            </a:extLst>
          </p:cNvPr>
          <p:cNvSpPr>
            <a:spLocks noGrp="1"/>
          </p:cNvSpPr>
          <p:nvPr>
            <p:ph idx="1"/>
          </p:nvPr>
        </p:nvSpPr>
        <p:spPr/>
        <p:txBody>
          <a:bodyPr vert="horz" lIns="91440" tIns="45720" rIns="91440" bIns="45720" rtlCol="0" anchor="t">
            <a:normAutofit/>
          </a:bodyPr>
          <a:lstStyle/>
          <a:p>
            <a:pPr marL="0" indent="0">
              <a:buNone/>
            </a:pPr>
            <a:r>
              <a:rPr lang="en-US" sz="2400">
                <a:ea typeface="Calibri"/>
                <a:cs typeface="Calibri"/>
              </a:rPr>
              <a:t> </a:t>
            </a:r>
          </a:p>
          <a:p>
            <a:pPr marL="342900" indent="-342900"/>
            <a:r>
              <a:rPr lang="en-US" sz="2400">
                <a:ea typeface="Calibri"/>
                <a:cs typeface="Calibri"/>
              </a:rPr>
              <a:t>Dynamic Allocation O(n)</a:t>
            </a:r>
          </a:p>
          <a:p>
            <a:r>
              <a:rPr lang="en-US" sz="2400">
                <a:ea typeface="Calibri"/>
                <a:cs typeface="Calibri"/>
              </a:rPr>
              <a:t>Greedy </a:t>
            </a:r>
            <a:r>
              <a:rPr lang="en-US" sz="2400" err="1">
                <a:ea typeface="Calibri"/>
                <a:cs typeface="Calibri"/>
              </a:rPr>
              <a:t>Algorith</a:t>
            </a:r>
            <a:r>
              <a:rPr lang="en-US" sz="2400">
                <a:ea typeface="Calibri"/>
                <a:cs typeface="Calibri"/>
              </a:rPr>
              <a:t> O(n)</a:t>
            </a:r>
          </a:p>
          <a:p>
            <a:r>
              <a:rPr lang="en-US" sz="2400">
                <a:ea typeface="Calibri"/>
                <a:cs typeface="Calibri"/>
              </a:rPr>
              <a:t>0-1 Knapsack O(n)</a:t>
            </a:r>
            <a:endParaRPr lang="en-US"/>
          </a:p>
        </p:txBody>
      </p:sp>
      <p:sp>
        <p:nvSpPr>
          <p:cNvPr id="3" name="Google Shape;176;p20">
            <a:extLst>
              <a:ext uri="{FF2B5EF4-FFF2-40B4-BE49-F238E27FC236}">
                <a16:creationId xmlns:a16="http://schemas.microsoft.com/office/drawing/2014/main" id="{AD7B1EC2-B5D4-1773-4E93-5C61C54E1A35}"/>
              </a:ext>
            </a:extLst>
          </p:cNvPr>
          <p:cNvSpPr txBox="1">
            <a:spLocks/>
          </p:cNvSpPr>
          <p:nvPr/>
        </p:nvSpPr>
        <p:spPr>
          <a:xfrm>
            <a:off x="610942" y="1477005"/>
            <a:ext cx="6347700" cy="757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r>
              <a:rPr lang="en-US" sz="3000">
                <a:solidFill>
                  <a:srgbClr val="000066"/>
                </a:solidFill>
                <a:latin typeface="Calibri"/>
                <a:ea typeface="Calibri"/>
                <a:cs typeface="Calibri"/>
                <a:sym typeface="Calibri"/>
              </a:rPr>
              <a:t>Time Complexity</a:t>
            </a:r>
            <a:endParaRPr lang="en-US"/>
          </a:p>
        </p:txBody>
      </p:sp>
    </p:spTree>
    <p:extLst>
      <p:ext uri="{BB962C8B-B14F-4D97-AF65-F5344CB8AC3E}">
        <p14:creationId xmlns:p14="http://schemas.microsoft.com/office/powerpoint/2010/main" val="396207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p:nvSpPr>
          <p:cNvPr id="181"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3" name="Rectangle 182">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20"/>
          <p:cNvSpPr txBox="1">
            <a:spLocks noGrp="1"/>
          </p:cNvSpPr>
          <p:nvPr>
            <p:ph type="title"/>
          </p:nvPr>
        </p:nvSpPr>
        <p:spPr>
          <a:xfrm>
            <a:off x="571351" y="342306"/>
            <a:ext cx="3527862" cy="2121408"/>
          </a:xfrm>
          <a:prstGeom prst="rect">
            <a:avLst/>
          </a:prstGeom>
        </p:spPr>
        <p:txBody>
          <a:bodyPr spcFirstLastPara="1" lIns="91425" tIns="45700" rIns="91425" bIns="45700" anchor="ctr" anchorCtr="0">
            <a:normAutofit/>
          </a:bodyPr>
          <a:lstStyle/>
          <a:p>
            <a:pPr>
              <a:buClr>
                <a:srgbClr val="000066"/>
              </a:buClr>
              <a:buSzPts val="4000"/>
              <a:buFont typeface="Calibri"/>
            </a:pPr>
            <a:r>
              <a:rPr lang="en-US" sz="3500">
                <a:latin typeface="Calibri"/>
                <a:ea typeface="Calibri"/>
                <a:cs typeface="Calibri"/>
                <a:sym typeface="Calibri"/>
              </a:rPr>
              <a:t>Methodology</a:t>
            </a:r>
            <a:endParaRPr lang="en-US" sz="3500"/>
          </a:p>
        </p:txBody>
      </p:sp>
      <p:sp>
        <p:nvSpPr>
          <p:cNvPr id="4" name="Text Placeholder 3">
            <a:extLst>
              <a:ext uri="{FF2B5EF4-FFF2-40B4-BE49-F238E27FC236}">
                <a16:creationId xmlns:a16="http://schemas.microsoft.com/office/drawing/2014/main" id="{9DFAE255-4A75-6222-D93F-74B196FFB99D}"/>
              </a:ext>
            </a:extLst>
          </p:cNvPr>
          <p:cNvSpPr>
            <a:spLocks noGrp="1"/>
          </p:cNvSpPr>
          <p:nvPr>
            <p:ph idx="1"/>
          </p:nvPr>
        </p:nvSpPr>
        <p:spPr>
          <a:xfrm>
            <a:off x="4572000" y="342307"/>
            <a:ext cx="3938154" cy="2121407"/>
          </a:xfrm>
        </p:spPr>
        <p:txBody>
          <a:bodyPr anchor="ctr">
            <a:normAutofit fontScale="92500" lnSpcReduction="20000"/>
          </a:bodyPr>
          <a:lstStyle/>
          <a:p>
            <a:pPr marL="342900" indent="-250825">
              <a:spcBef>
                <a:spcPts val="0"/>
              </a:spcBef>
              <a:buNone/>
            </a:pPr>
            <a:endParaRPr lang="en-US" sz="1700"/>
          </a:p>
          <a:p>
            <a:pPr marL="342900" indent="-457200">
              <a:buAutoNum type="arabicPeriod"/>
            </a:pPr>
            <a:r>
              <a:rPr lang="en-US" sz="1700"/>
              <a:t>All data stored is done so in CSV file and parsed into arrays. </a:t>
            </a:r>
            <a:endParaRPr lang="en-US" sz="1700">
              <a:cs typeface="Calibri"/>
            </a:endParaRPr>
          </a:p>
          <a:p>
            <a:pPr marL="342900" indent="-457200">
              <a:buAutoNum type="arabicPeriod"/>
            </a:pPr>
            <a:r>
              <a:rPr lang="en-US" sz="1700" dirty="0"/>
              <a:t>Indexes correlate to the item</a:t>
            </a:r>
            <a:endParaRPr lang="en-US" sz="1700" dirty="0">
              <a:cs typeface="Calibri"/>
            </a:endParaRPr>
          </a:p>
          <a:p>
            <a:pPr marL="342900" indent="-457200">
              <a:buAutoNum type="arabicPeriod"/>
            </a:pPr>
            <a:r>
              <a:rPr lang="en-US" sz="1700" dirty="0">
                <a:cs typeface="Calibri"/>
              </a:rPr>
              <a:t>Equipment needed for emergency types stored in unordered map</a:t>
            </a:r>
          </a:p>
          <a:p>
            <a:pPr marL="342900" indent="-457200">
              <a:buAutoNum type="arabicPeriod"/>
            </a:pPr>
            <a:r>
              <a:rPr lang="en-US" sz="1700" dirty="0">
                <a:cs typeface="Calibri"/>
              </a:rPr>
              <a:t>Structs used to store officer and equipment information</a:t>
            </a:r>
          </a:p>
        </p:txBody>
      </p:sp>
      <p:pic>
        <p:nvPicPr>
          <p:cNvPr id="6" name="Picture 5" descr="A black background with green text&#10;&#10;Description automatically generated">
            <a:extLst>
              <a:ext uri="{FF2B5EF4-FFF2-40B4-BE49-F238E27FC236}">
                <a16:creationId xmlns:a16="http://schemas.microsoft.com/office/drawing/2014/main" id="{5059B0DC-2CA4-B11A-639A-E4559A9618FD}"/>
              </a:ext>
            </a:extLst>
          </p:cNvPr>
          <p:cNvPicPr>
            <a:picLocks noChangeAspect="1"/>
          </p:cNvPicPr>
          <p:nvPr/>
        </p:nvPicPr>
        <p:blipFill>
          <a:blip r:embed="rId3"/>
          <a:stretch>
            <a:fillRect/>
          </a:stretch>
        </p:blipFill>
        <p:spPr>
          <a:xfrm>
            <a:off x="571351" y="3718419"/>
            <a:ext cx="8001002" cy="2020252"/>
          </a:xfrm>
          <a:prstGeom prst="rect">
            <a:avLst/>
          </a:prstGeom>
          <a:solidFill>
            <a:srgbClr val="FFFFFF">
              <a:shade val="85000"/>
            </a:srgbClr>
          </a:solidFill>
          <a:effectLst/>
        </p:spPr>
      </p:pic>
      <p:sp>
        <p:nvSpPr>
          <p:cNvPr id="3" name="Google Shape;176;p20">
            <a:extLst>
              <a:ext uri="{FF2B5EF4-FFF2-40B4-BE49-F238E27FC236}">
                <a16:creationId xmlns:a16="http://schemas.microsoft.com/office/drawing/2014/main" id="{AD7B1EC2-B5D4-1773-4E93-5C61C54E1A35}"/>
              </a:ext>
            </a:extLst>
          </p:cNvPr>
          <p:cNvSpPr txBox="1">
            <a:spLocks/>
          </p:cNvSpPr>
          <p:nvPr/>
        </p:nvSpPr>
        <p:spPr>
          <a:xfrm>
            <a:off x="579990" y="1477005"/>
            <a:ext cx="6347700" cy="757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pPr>
              <a:spcAft>
                <a:spcPts val="600"/>
              </a:spcAft>
            </a:pPr>
            <a:r>
              <a:rPr lang="en-US" sz="3000">
                <a:solidFill>
                  <a:srgbClr val="000066"/>
                </a:solidFill>
                <a:latin typeface="Calibri"/>
                <a:ea typeface="Calibri"/>
                <a:cs typeface="Calibri"/>
                <a:sym typeface="Calibri"/>
              </a:rPr>
              <a:t>Data Structures</a:t>
            </a:r>
            <a:endParaRPr lang="en-US"/>
          </a:p>
        </p:txBody>
      </p:sp>
    </p:spTree>
    <p:extLst>
      <p:ext uri="{BB962C8B-B14F-4D97-AF65-F5344CB8AC3E}">
        <p14:creationId xmlns:p14="http://schemas.microsoft.com/office/powerpoint/2010/main" val="1602192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609599" y="609600"/>
            <a:ext cx="6347713" cy="7964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66"/>
              </a:buClr>
              <a:buSzPts val="4000"/>
              <a:buFont typeface="Calibri"/>
              <a:buNone/>
            </a:pPr>
            <a:r>
              <a:rPr lang="en-US" sz="4000"/>
              <a:t>Analysis and Results</a:t>
            </a:r>
            <a:endParaRPr/>
          </a:p>
        </p:txBody>
      </p:sp>
      <p:sp>
        <p:nvSpPr>
          <p:cNvPr id="183" name="Google Shape;183;p2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a:p>
          <a:p>
            <a:pPr marL="342900" lvl="0" indent="-342900" algn="l" rtl="0">
              <a:spcBef>
                <a:spcPts val="1000"/>
              </a:spcBef>
              <a:spcAft>
                <a:spcPts val="0"/>
              </a:spcAft>
              <a:buSzPts val="1600"/>
              <a:buChar char="●"/>
            </a:pPr>
            <a:r>
              <a:rPr lang="en-US" sz="2000">
                <a:solidFill>
                  <a:srgbClr val="000066"/>
                </a:solidFill>
                <a:latin typeface="Calibri"/>
                <a:ea typeface="Calibri"/>
                <a:cs typeface="Calibri"/>
                <a:sym typeface="Calibri"/>
              </a:rPr>
              <a:t>Presentation of Key Findings</a:t>
            </a:r>
            <a:br>
              <a:rPr lang="en-US" sz="2000">
                <a:solidFill>
                  <a:srgbClr val="000066"/>
                </a:solidFill>
                <a:latin typeface="Calibri"/>
                <a:ea typeface="Calibri"/>
                <a:cs typeface="Calibri"/>
                <a:sym typeface="Calibri"/>
              </a:rPr>
            </a:br>
            <a:r>
              <a:rPr lang="en-US" sz="2000">
                <a:solidFill>
                  <a:srgbClr val="000066"/>
                </a:solidFill>
                <a:latin typeface="Calibri"/>
                <a:ea typeface="Calibri"/>
                <a:cs typeface="Calibri"/>
                <a:sym typeface="Calibri"/>
              </a:rPr>
              <a:t>Charts, Graphs, and Tables</a:t>
            </a:r>
            <a:br>
              <a:rPr lang="en-US" sz="2000">
                <a:solidFill>
                  <a:srgbClr val="000066"/>
                </a:solidFill>
                <a:latin typeface="Calibri"/>
                <a:ea typeface="Calibri"/>
                <a:cs typeface="Calibri"/>
                <a:sym typeface="Calibri"/>
              </a:rPr>
            </a:br>
            <a:r>
              <a:rPr lang="en-US" sz="2000">
                <a:solidFill>
                  <a:srgbClr val="000066"/>
                </a:solidFill>
                <a:latin typeface="Calibri"/>
                <a:ea typeface="Calibri"/>
                <a:cs typeface="Calibri"/>
                <a:sym typeface="Calibri"/>
              </a:rPr>
              <a:t>Interpretation of 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609599" y="609600"/>
            <a:ext cx="6347713" cy="7964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66"/>
              </a:buClr>
              <a:buSzPts val="4000"/>
              <a:buFont typeface="Calibri"/>
              <a:buNone/>
            </a:pPr>
            <a:r>
              <a:rPr lang="en-US" sz="4000"/>
              <a:t>Analysis and Results</a:t>
            </a:r>
            <a:endParaRPr/>
          </a:p>
        </p:txBody>
      </p:sp>
      <p:pic>
        <p:nvPicPr>
          <p:cNvPr id="4" name="Picture 3" descr="A screen shot of a computer&#10;&#10;Description automatically generated">
            <a:extLst>
              <a:ext uri="{FF2B5EF4-FFF2-40B4-BE49-F238E27FC236}">
                <a16:creationId xmlns:a16="http://schemas.microsoft.com/office/drawing/2014/main" id="{2DF42416-0764-19EA-24C0-80F01D5408E4}"/>
              </a:ext>
            </a:extLst>
          </p:cNvPr>
          <p:cNvPicPr>
            <a:picLocks noChangeAspect="1"/>
          </p:cNvPicPr>
          <p:nvPr/>
        </p:nvPicPr>
        <p:blipFill>
          <a:blip r:embed="rId3"/>
          <a:stretch>
            <a:fillRect/>
          </a:stretch>
        </p:blipFill>
        <p:spPr>
          <a:xfrm>
            <a:off x="283910" y="2069644"/>
            <a:ext cx="4572000" cy="3143763"/>
          </a:xfrm>
          <a:prstGeom prst="rect">
            <a:avLst/>
          </a:prstGeom>
        </p:spPr>
      </p:pic>
      <p:pic>
        <p:nvPicPr>
          <p:cNvPr id="5" name="Picture 4" descr="An aerial view of a city&#10;&#10;Description automatically generated">
            <a:extLst>
              <a:ext uri="{FF2B5EF4-FFF2-40B4-BE49-F238E27FC236}">
                <a16:creationId xmlns:a16="http://schemas.microsoft.com/office/drawing/2014/main" id="{B8191CBF-7792-3462-4B82-3928A12AA58E}"/>
              </a:ext>
            </a:extLst>
          </p:cNvPr>
          <p:cNvPicPr>
            <a:picLocks noChangeAspect="1"/>
          </p:cNvPicPr>
          <p:nvPr/>
        </p:nvPicPr>
        <p:blipFill>
          <a:blip r:embed="rId4"/>
          <a:stretch>
            <a:fillRect/>
          </a:stretch>
        </p:blipFill>
        <p:spPr>
          <a:xfrm>
            <a:off x="5116532" y="1269077"/>
            <a:ext cx="3868232" cy="4114800"/>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F96C185B-54CC-1404-F257-E3A98CEAC696}"/>
              </a:ext>
            </a:extLst>
          </p:cNvPr>
          <p:cNvPicPr>
            <a:picLocks noChangeAspect="1"/>
          </p:cNvPicPr>
          <p:nvPr/>
        </p:nvPicPr>
        <p:blipFill>
          <a:blip r:embed="rId5"/>
          <a:stretch>
            <a:fillRect/>
          </a:stretch>
        </p:blipFill>
        <p:spPr>
          <a:xfrm>
            <a:off x="4414137" y="5727712"/>
            <a:ext cx="4572000" cy="690113"/>
          </a:xfrm>
          <a:prstGeom prst="rect">
            <a:avLst/>
          </a:prstGeom>
        </p:spPr>
      </p:pic>
      <p:pic>
        <p:nvPicPr>
          <p:cNvPr id="7" name="Picture 6" descr="A black background with white letters&#10;&#10;Description automatically generated">
            <a:extLst>
              <a:ext uri="{FF2B5EF4-FFF2-40B4-BE49-F238E27FC236}">
                <a16:creationId xmlns:a16="http://schemas.microsoft.com/office/drawing/2014/main" id="{420D7841-6065-FADF-271C-2A6DFAAC7283}"/>
              </a:ext>
            </a:extLst>
          </p:cNvPr>
          <p:cNvPicPr>
            <a:picLocks noChangeAspect="1"/>
          </p:cNvPicPr>
          <p:nvPr/>
        </p:nvPicPr>
        <p:blipFill>
          <a:blip r:embed="rId6"/>
          <a:stretch>
            <a:fillRect/>
          </a:stretch>
        </p:blipFill>
        <p:spPr>
          <a:xfrm>
            <a:off x="303777" y="1355562"/>
            <a:ext cx="4572000" cy="359469"/>
          </a:xfrm>
          <a:prstGeom prst="rect">
            <a:avLst/>
          </a:prstGeom>
        </p:spPr>
      </p:pic>
      <p:sp>
        <p:nvSpPr>
          <p:cNvPr id="8" name="Arrow: Down 7">
            <a:extLst>
              <a:ext uri="{FF2B5EF4-FFF2-40B4-BE49-F238E27FC236}">
                <a16:creationId xmlns:a16="http://schemas.microsoft.com/office/drawing/2014/main" id="{05AFB270-6B63-6FE0-0788-FDDE0279C381}"/>
              </a:ext>
            </a:extLst>
          </p:cNvPr>
          <p:cNvSpPr/>
          <p:nvPr/>
        </p:nvSpPr>
        <p:spPr>
          <a:xfrm>
            <a:off x="2424102" y="1697853"/>
            <a:ext cx="431823" cy="3729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7E3A13A-E3E5-AEE6-27A1-1850C713A291}"/>
              </a:ext>
            </a:extLst>
          </p:cNvPr>
          <p:cNvSpPr/>
          <p:nvPr/>
        </p:nvSpPr>
        <p:spPr>
          <a:xfrm>
            <a:off x="4858019" y="2934439"/>
            <a:ext cx="255168" cy="3925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77ADA7F-B027-6F21-14BD-FFFD57473175}"/>
              </a:ext>
            </a:extLst>
          </p:cNvPr>
          <p:cNvSpPr/>
          <p:nvPr/>
        </p:nvSpPr>
        <p:spPr>
          <a:xfrm>
            <a:off x="6632587" y="5387954"/>
            <a:ext cx="657550" cy="3434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7482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609599" y="609600"/>
            <a:ext cx="6347713" cy="7964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66"/>
              </a:buClr>
              <a:buSzPts val="4000"/>
              <a:buFont typeface="Calibri"/>
              <a:buNone/>
            </a:pPr>
            <a:r>
              <a:rPr lang="en-US" sz="4000"/>
              <a:t>Analysis and Results</a:t>
            </a:r>
            <a:endParaRPr/>
          </a:p>
        </p:txBody>
      </p:sp>
      <p:sp>
        <p:nvSpPr>
          <p:cNvPr id="183" name="Google Shape;183;p2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indent="-250825">
              <a:spcBef>
                <a:spcPts val="0"/>
              </a:spcBef>
              <a:buSzPts val="1440"/>
              <a:buNone/>
            </a:pPr>
            <a:endParaRPr lang="en-US" dirty="0">
              <a:ea typeface="Calibri"/>
              <a:cs typeface="Calibri"/>
            </a:endParaRPr>
          </a:p>
          <a:p>
            <a:pPr marL="342900" indent="-342900">
              <a:buSzPts val="1600"/>
            </a:pPr>
            <a:r>
              <a:rPr lang="en-US" sz="2000" dirty="0">
                <a:solidFill>
                  <a:srgbClr val="000066"/>
                </a:solidFill>
                <a:ea typeface="Calibri"/>
                <a:cs typeface="Calibri"/>
              </a:rPr>
              <a:t>Time Spent 6 </a:t>
            </a:r>
            <a:r>
              <a:rPr lang="en-US" sz="2000" dirty="0" err="1">
                <a:solidFill>
                  <a:srgbClr val="000066"/>
                </a:solidFill>
                <a:ea typeface="Calibri"/>
                <a:cs typeface="Calibri"/>
              </a:rPr>
              <a:t>hr</a:t>
            </a:r>
            <a:r>
              <a:rPr lang="en-US" sz="2000" dirty="0">
                <a:solidFill>
                  <a:srgbClr val="000066"/>
                </a:solidFill>
                <a:ea typeface="Calibri"/>
                <a:cs typeface="Calibri"/>
              </a:rPr>
              <a:t>/week * 12 weeks = 72 hours</a:t>
            </a:r>
          </a:p>
          <a:p>
            <a:pPr marL="342900" indent="-342900">
              <a:buSzPts val="1600"/>
            </a:pPr>
            <a:r>
              <a:rPr lang="en-US" sz="2000" dirty="0">
                <a:solidFill>
                  <a:srgbClr val="000066"/>
                </a:solidFill>
                <a:ea typeface="Calibri"/>
                <a:cs typeface="Calibri"/>
              </a:rPr>
              <a:t>Includes:</a:t>
            </a:r>
          </a:p>
          <a:p>
            <a:pPr marL="800100" lvl="1" indent="-342900">
              <a:buSzPts val="1600"/>
              <a:buFont typeface="Courier New" panose="020B0604020202020204" pitchFamily="34" charset="0"/>
              <a:buChar char="o"/>
            </a:pPr>
            <a:r>
              <a:rPr lang="en-US" sz="1600" dirty="0">
                <a:solidFill>
                  <a:srgbClr val="000066"/>
                </a:solidFill>
                <a:ea typeface="Calibri"/>
                <a:cs typeface="Calibri"/>
              </a:rPr>
              <a:t>Drafting</a:t>
            </a:r>
          </a:p>
          <a:p>
            <a:pPr marL="800100" lvl="1" indent="-342900">
              <a:buSzPts val="1600"/>
              <a:buFont typeface="Courier New" panose="020B0604020202020204" pitchFamily="34" charset="0"/>
              <a:buChar char="o"/>
            </a:pPr>
            <a:r>
              <a:rPr lang="en-US" sz="1600" dirty="0">
                <a:solidFill>
                  <a:srgbClr val="000066"/>
                </a:solidFill>
                <a:ea typeface="Calibri"/>
                <a:cs typeface="Calibri"/>
              </a:rPr>
              <a:t>Report and Presentation</a:t>
            </a:r>
          </a:p>
          <a:p>
            <a:pPr marL="800100" lvl="1" indent="-342900">
              <a:buSzPts val="1600"/>
              <a:buFont typeface="Courier New" panose="020B0604020202020204" pitchFamily="34" charset="0"/>
              <a:buChar char="o"/>
            </a:pPr>
            <a:r>
              <a:rPr lang="en-US" sz="1600" dirty="0">
                <a:solidFill>
                  <a:srgbClr val="000066"/>
                </a:solidFill>
                <a:ea typeface="Calibri"/>
                <a:cs typeface="Calibri"/>
              </a:rPr>
              <a:t>Coding</a:t>
            </a:r>
          </a:p>
          <a:p>
            <a:pPr marL="800100" lvl="1" indent="-342900">
              <a:buSzPts val="1600"/>
              <a:buFont typeface="Courier New" panose="020B0604020202020204" pitchFamily="34" charset="0"/>
              <a:buChar char="o"/>
            </a:pPr>
            <a:r>
              <a:rPr lang="en-US" sz="1600" dirty="0">
                <a:solidFill>
                  <a:srgbClr val="000066"/>
                </a:solidFill>
                <a:ea typeface="Calibri"/>
                <a:cs typeface="Calibri"/>
              </a:rPr>
              <a:t>Researching</a:t>
            </a:r>
          </a:p>
          <a:p>
            <a:pPr marL="800100" lvl="1" indent="-342900">
              <a:buSzPts val="1600"/>
              <a:buFont typeface="Courier New" panose="020B0604020202020204" pitchFamily="34" charset="0"/>
              <a:buChar char="o"/>
            </a:pPr>
            <a:r>
              <a:rPr lang="en-US" sz="1600" dirty="0">
                <a:solidFill>
                  <a:srgbClr val="000066"/>
                </a:solidFill>
                <a:ea typeface="Calibri"/>
                <a:cs typeface="Calibri"/>
              </a:rPr>
              <a:t>Learning Google API</a:t>
            </a:r>
          </a:p>
        </p:txBody>
      </p:sp>
    </p:spTree>
    <p:extLst>
      <p:ext uri="{BB962C8B-B14F-4D97-AF65-F5344CB8AC3E}">
        <p14:creationId xmlns:p14="http://schemas.microsoft.com/office/powerpoint/2010/main" val="128603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609599" y="609600"/>
            <a:ext cx="6347713" cy="7964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66"/>
              </a:buClr>
              <a:buSzPts val="4000"/>
              <a:buFont typeface="Calibri"/>
              <a:buNone/>
            </a:pPr>
            <a:r>
              <a:rPr lang="en-US" sz="4000"/>
              <a:t>Analysis and Results</a:t>
            </a:r>
            <a:endParaRPr/>
          </a:p>
        </p:txBody>
      </p:sp>
      <p:sp>
        <p:nvSpPr>
          <p:cNvPr id="183" name="Google Shape;183;p2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indent="-250825">
              <a:spcBef>
                <a:spcPts val="0"/>
              </a:spcBef>
              <a:buSzPts val="1440"/>
              <a:buNone/>
            </a:pPr>
            <a:endParaRPr lang="en-US" dirty="0">
              <a:ea typeface="Calibri"/>
              <a:cs typeface="Calibri"/>
            </a:endParaRPr>
          </a:p>
          <a:p>
            <a:pPr marL="342900" indent="-342900">
              <a:buSzPts val="1600"/>
            </a:pPr>
            <a:r>
              <a:rPr lang="en-US" sz="2000" dirty="0">
                <a:solidFill>
                  <a:srgbClr val="000066"/>
                </a:solidFill>
                <a:ea typeface="Calibri"/>
                <a:cs typeface="Calibri"/>
              </a:rPr>
              <a:t>Talk through live demonstration</a:t>
            </a:r>
            <a:endParaRPr lang="en-US">
              <a:ea typeface="Calibri"/>
              <a:cs typeface="Calibri"/>
            </a:endParaRPr>
          </a:p>
        </p:txBody>
      </p:sp>
    </p:spTree>
    <p:extLst>
      <p:ext uri="{BB962C8B-B14F-4D97-AF65-F5344CB8AC3E}">
        <p14:creationId xmlns:p14="http://schemas.microsoft.com/office/powerpoint/2010/main" val="1056214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9"/>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Google Shape;142;p15"/>
          <p:cNvPicPr preferRelativeResize="0"/>
          <p:nvPr/>
        </p:nvPicPr>
        <p:blipFill>
          <a:blip r:embed="rId3"/>
          <a:srcRect l="25390" r="4022" b="-1"/>
          <a:stretch/>
        </p:blipFill>
        <p:spPr>
          <a:xfrm>
            <a:off x="1891767" y="10"/>
            <a:ext cx="7252231" cy="6857990"/>
          </a:xfrm>
          <a:prstGeom prst="rect">
            <a:avLst/>
          </a:prstGeom>
          <a:noFill/>
        </p:spPr>
      </p:pic>
      <p:sp>
        <p:nvSpPr>
          <p:cNvPr id="152" name="Rectangle 15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Google Shape;140;p15"/>
          <p:cNvSpPr txBox="1">
            <a:spLocks noGrp="1"/>
          </p:cNvSpPr>
          <p:nvPr>
            <p:ph type="title"/>
          </p:nvPr>
        </p:nvSpPr>
        <p:spPr>
          <a:xfrm>
            <a:off x="628650" y="365125"/>
            <a:ext cx="2866641"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000066"/>
              </a:buClr>
              <a:buSzPts val="4000"/>
              <a:buFont typeface="Calibri"/>
              <a:buNone/>
            </a:pPr>
            <a:r>
              <a:rPr lang="en-US" sz="3500"/>
              <a:t>Introduction</a:t>
            </a:r>
          </a:p>
        </p:txBody>
      </p:sp>
      <p:sp>
        <p:nvSpPr>
          <p:cNvPr id="141" name="Google Shape;141;p15"/>
          <p:cNvSpPr txBox="1">
            <a:spLocks noGrp="1"/>
          </p:cNvSpPr>
          <p:nvPr>
            <p:ph idx="1"/>
          </p:nvPr>
        </p:nvSpPr>
        <p:spPr>
          <a:xfrm>
            <a:off x="628650" y="2434201"/>
            <a:ext cx="2866641" cy="3742762"/>
          </a:xfrm>
          <a:prstGeom prst="rect">
            <a:avLst/>
          </a:prstGeom>
        </p:spPr>
        <p:txBody>
          <a:bodyPr spcFirstLastPara="1" lIns="91425" tIns="45700" rIns="91425" bIns="45700" anchorCtr="0">
            <a:normAutofit/>
          </a:bodyPr>
          <a:lstStyle/>
          <a:p>
            <a:pPr marL="0" indent="0">
              <a:buNone/>
            </a:pPr>
            <a:r>
              <a:rPr lang="en-US" sz="1700"/>
              <a:t>The purpose of this project is to develop a program to dispatch emergency services to various locations on Northeastern University's campus based on the urgency of the situation, route, terrain, and distance. </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609599" y="609600"/>
            <a:ext cx="6347713" cy="74725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66"/>
              </a:buClr>
              <a:buSzPts val="4000"/>
              <a:buFont typeface="Calibri"/>
              <a:buNone/>
            </a:pPr>
            <a:r>
              <a:rPr lang="en-US" sz="4000"/>
              <a:t>Discussion</a:t>
            </a:r>
            <a:endParaRPr/>
          </a:p>
        </p:txBody>
      </p:sp>
      <p:sp>
        <p:nvSpPr>
          <p:cNvPr id="189" name="Google Shape;189;p2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a:p>
          <a:p>
            <a:pPr marL="342900" lvl="0" indent="-342900" algn="l" rtl="0">
              <a:spcBef>
                <a:spcPts val="1000"/>
              </a:spcBef>
              <a:spcAft>
                <a:spcPts val="0"/>
              </a:spcAft>
              <a:buSzPts val="1600"/>
              <a:buChar char="●"/>
            </a:pPr>
            <a:r>
              <a:rPr lang="en-US" sz="2000">
                <a:solidFill>
                  <a:srgbClr val="000066"/>
                </a:solidFill>
                <a:latin typeface="Calibri"/>
                <a:ea typeface="Calibri"/>
                <a:cs typeface="Calibri"/>
                <a:sym typeface="Calibri"/>
              </a:rPr>
              <a:t>Implications of Findings</a:t>
            </a:r>
            <a:br>
              <a:rPr lang="en-US" sz="2000">
                <a:solidFill>
                  <a:srgbClr val="000066"/>
                </a:solidFill>
                <a:latin typeface="Calibri"/>
                <a:ea typeface="Calibri"/>
                <a:cs typeface="Calibri"/>
                <a:sym typeface="Calibri"/>
              </a:rPr>
            </a:br>
            <a:r>
              <a:rPr lang="en-US" sz="2000">
                <a:solidFill>
                  <a:srgbClr val="000066"/>
                </a:solidFill>
                <a:latin typeface="Calibri"/>
                <a:ea typeface="Calibri"/>
                <a:cs typeface="Calibri"/>
                <a:sym typeface="Calibri"/>
              </a:rPr>
              <a:t>Study Limitations</a:t>
            </a:r>
            <a:endParaRPr/>
          </a:p>
        </p:txBody>
      </p:sp>
    </p:spTree>
    <p:extLst>
      <p:ext uri="{BB962C8B-B14F-4D97-AF65-F5344CB8AC3E}">
        <p14:creationId xmlns:p14="http://schemas.microsoft.com/office/powerpoint/2010/main" val="3688191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609599" y="609600"/>
            <a:ext cx="6347713" cy="74725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66"/>
              </a:buClr>
              <a:buSzPts val="4000"/>
              <a:buFont typeface="Calibri"/>
              <a:buNone/>
            </a:pPr>
            <a:r>
              <a:rPr lang="en-US" sz="4000"/>
              <a:t>Discussion</a:t>
            </a:r>
            <a:endParaRPr/>
          </a:p>
        </p:txBody>
      </p:sp>
      <p:sp>
        <p:nvSpPr>
          <p:cNvPr id="189" name="Google Shape;189;p2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250825" algn="l" rtl="0">
              <a:spcBef>
                <a:spcPts val="0"/>
              </a:spcBef>
              <a:spcAft>
                <a:spcPts val="0"/>
              </a:spcAft>
              <a:buSzPts val="1440"/>
              <a:buNone/>
            </a:pPr>
            <a:endParaRPr lang="en-US"/>
          </a:p>
          <a:p>
            <a:pPr marL="342900" indent="-342900">
              <a:buSzPts val="1600"/>
            </a:pPr>
            <a:r>
              <a:rPr lang="en-US" sz="2000">
                <a:solidFill>
                  <a:srgbClr val="000066"/>
                </a:solidFill>
              </a:rPr>
              <a:t>Project was limited by the deadline</a:t>
            </a:r>
          </a:p>
          <a:p>
            <a:pPr marL="342900" indent="-342900">
              <a:lnSpc>
                <a:spcPct val="114999"/>
              </a:lnSpc>
              <a:buSzPts val="1600"/>
            </a:pPr>
            <a:r>
              <a:rPr lang="en-US" sz="2000">
                <a:solidFill>
                  <a:srgbClr val="000066"/>
                </a:solidFill>
              </a:rPr>
              <a:t>Large potential for expansion, but good MVP</a:t>
            </a:r>
          </a:p>
          <a:p>
            <a:pPr marL="342900" indent="-342900">
              <a:lnSpc>
                <a:spcPct val="114999"/>
              </a:lnSpc>
              <a:buSzPts val="1600"/>
            </a:pPr>
            <a:endParaRPr lang="en-US" sz="2000">
              <a:solidFill>
                <a:srgbClr val="00006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609599" y="609600"/>
            <a:ext cx="6347713" cy="81607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66"/>
              </a:buClr>
              <a:buSzPts val="4000"/>
              <a:buFont typeface="Calibri"/>
              <a:buNone/>
            </a:pPr>
            <a:r>
              <a:rPr lang="en-US" sz="4000"/>
              <a:t>Conclusion</a:t>
            </a:r>
            <a:endParaRPr/>
          </a:p>
        </p:txBody>
      </p:sp>
      <p:sp>
        <p:nvSpPr>
          <p:cNvPr id="195" name="Google Shape;195;p2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250825" algn="l" rtl="0">
              <a:spcBef>
                <a:spcPts val="0"/>
              </a:spcBef>
              <a:spcAft>
                <a:spcPts val="0"/>
              </a:spcAft>
              <a:buNone/>
            </a:pPr>
            <a:endParaRPr/>
          </a:p>
          <a:p>
            <a:pPr marL="342900" indent="-342900">
              <a:lnSpc>
                <a:spcPct val="114999"/>
              </a:lnSpc>
              <a:buSzPts val="1600"/>
            </a:pPr>
            <a:r>
              <a:rPr lang="en-US" sz="2000">
                <a:solidFill>
                  <a:srgbClr val="000066"/>
                </a:solidFill>
              </a:rPr>
              <a:t>Conclusions from the Study</a:t>
            </a:r>
            <a:br>
              <a:rPr lang="en-US" sz="2000"/>
            </a:br>
            <a:r>
              <a:rPr lang="en-US" sz="2000">
                <a:solidFill>
                  <a:srgbClr val="000066"/>
                </a:solidFill>
              </a:rPr>
              <a:t>Recommendations for Future Research</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208" name="Rectangle 20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PSSC 102 - Emergency Response and Life Safety Awareness - RiskControl  Academy">
            <a:extLst>
              <a:ext uri="{FF2B5EF4-FFF2-40B4-BE49-F238E27FC236}">
                <a16:creationId xmlns:a16="http://schemas.microsoft.com/office/drawing/2014/main" id="{BF77B81C-7075-08E8-EE7A-E0E7979F8204}"/>
              </a:ext>
            </a:extLst>
          </p:cNvPr>
          <p:cNvPicPr>
            <a:picLocks noChangeAspect="1"/>
          </p:cNvPicPr>
          <p:nvPr/>
        </p:nvPicPr>
        <p:blipFill>
          <a:blip r:embed="rId3"/>
          <a:srcRect l="2169" r="12839" b="1"/>
          <a:stretch/>
        </p:blipFill>
        <p:spPr>
          <a:xfrm>
            <a:off x="20" y="10"/>
            <a:ext cx="9171076" cy="4666928"/>
          </a:xfrm>
          <a:prstGeom prst="rect">
            <a:avLst/>
          </a:prstGeom>
        </p:spPr>
      </p:pic>
      <p:grpSp>
        <p:nvGrpSpPr>
          <p:cNvPr id="209" name="Group 20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203" name="Freeform: Shape 20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11" name="Freeform: Shape 210">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grpSp>
      <p:sp>
        <p:nvSpPr>
          <p:cNvPr id="194" name="Google Shape;194;p23"/>
          <p:cNvSpPr txBox="1">
            <a:spLocks noGrp="1"/>
          </p:cNvSpPr>
          <p:nvPr>
            <p:ph type="title"/>
          </p:nvPr>
        </p:nvSpPr>
        <p:spPr>
          <a:xfrm>
            <a:off x="603504" y="4551037"/>
            <a:ext cx="3766336" cy="1509931"/>
          </a:xfrm>
          <a:prstGeom prst="rect">
            <a:avLst/>
          </a:prstGeom>
        </p:spPr>
        <p:txBody>
          <a:bodyPr spcFirstLastPara="1" lIns="91425" tIns="45700" rIns="91425" bIns="45700" anchorCtr="0">
            <a:normAutofit/>
          </a:bodyPr>
          <a:lstStyle/>
          <a:p>
            <a:pPr marL="0" lvl="0" indent="0" rtl="0">
              <a:spcBef>
                <a:spcPts val="0"/>
              </a:spcBef>
              <a:spcAft>
                <a:spcPts val="0"/>
              </a:spcAft>
              <a:buClr>
                <a:srgbClr val="000066"/>
              </a:buClr>
              <a:buSzPts val="4000"/>
              <a:buFont typeface="Calibri"/>
              <a:buNone/>
            </a:pPr>
            <a:r>
              <a:rPr lang="en-US" sz="3100">
                <a:solidFill>
                  <a:schemeClr val="tx2"/>
                </a:solidFill>
              </a:rPr>
              <a:t>Conclusion</a:t>
            </a:r>
          </a:p>
        </p:txBody>
      </p:sp>
      <p:sp>
        <p:nvSpPr>
          <p:cNvPr id="195" name="Google Shape;195;p23"/>
          <p:cNvSpPr txBox="1">
            <a:spLocks noGrp="1"/>
          </p:cNvSpPr>
          <p:nvPr>
            <p:ph idx="1"/>
          </p:nvPr>
        </p:nvSpPr>
        <p:spPr>
          <a:xfrm>
            <a:off x="4852685" y="4551037"/>
            <a:ext cx="3694808" cy="1509935"/>
          </a:xfrm>
          <a:prstGeom prst="rect">
            <a:avLst/>
          </a:prstGeom>
        </p:spPr>
        <p:txBody>
          <a:bodyPr spcFirstLastPara="1" lIns="91425" tIns="45700" rIns="91425" bIns="45700" anchor="ctr" anchorCtr="0">
            <a:normAutofit/>
          </a:bodyPr>
          <a:lstStyle/>
          <a:p>
            <a:pPr marL="342900" indent="-342900">
              <a:buSzPts val="1600"/>
            </a:pPr>
            <a:r>
              <a:rPr lang="en-US" sz="1500">
                <a:solidFill>
                  <a:schemeClr val="tx2"/>
                </a:solidFill>
              </a:rPr>
              <a:t>Our project is viable</a:t>
            </a:r>
          </a:p>
          <a:p>
            <a:pPr marL="342900" indent="-342900">
              <a:buSzPts val="1600"/>
            </a:pPr>
            <a:r>
              <a:rPr lang="en-US" sz="1500">
                <a:solidFill>
                  <a:schemeClr val="tx2"/>
                </a:solidFill>
              </a:rPr>
              <a:t>Improvements:</a:t>
            </a:r>
          </a:p>
          <a:p>
            <a:pPr lvl="1">
              <a:buSzPts val="1600"/>
            </a:pPr>
            <a:r>
              <a:rPr lang="en-US" sz="1500">
                <a:solidFill>
                  <a:schemeClr val="tx2"/>
                </a:solidFill>
              </a:rPr>
              <a:t>Number of emergency types and resources available</a:t>
            </a:r>
          </a:p>
          <a:p>
            <a:pPr lvl="1">
              <a:buSzPts val="1600"/>
            </a:pPr>
            <a:r>
              <a:rPr lang="en-US" sz="1500">
                <a:solidFill>
                  <a:schemeClr val="tx2"/>
                </a:solidFill>
              </a:rPr>
              <a:t>Flush out the GUI</a:t>
            </a:r>
          </a:p>
          <a:p>
            <a:pPr marL="342900" indent="-342900">
              <a:buSzPts val="1600"/>
            </a:pPr>
            <a:endParaRPr lang="en-US" sz="1500">
              <a:solidFill>
                <a:schemeClr val="tx2"/>
              </a:solidFill>
            </a:endParaRPr>
          </a:p>
        </p:txBody>
      </p:sp>
    </p:spTree>
    <p:extLst>
      <p:ext uri="{BB962C8B-B14F-4D97-AF65-F5344CB8AC3E}">
        <p14:creationId xmlns:p14="http://schemas.microsoft.com/office/powerpoint/2010/main" val="1834032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609599" y="609600"/>
            <a:ext cx="6347713" cy="76691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66"/>
              </a:buClr>
              <a:buSzPts val="4000"/>
              <a:buFont typeface="Calibri"/>
              <a:buNone/>
            </a:pPr>
            <a:r>
              <a:rPr lang="en-US" sz="4000"/>
              <a:t>References</a:t>
            </a:r>
            <a:endParaRPr/>
          </a:p>
        </p:txBody>
      </p:sp>
      <p:sp>
        <p:nvSpPr>
          <p:cNvPr id="201" name="Google Shape;201;p2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68300" algn="l" rtl="0">
              <a:spcBef>
                <a:spcPts val="1000"/>
              </a:spcBef>
              <a:spcAft>
                <a:spcPts val="0"/>
              </a:spcAft>
              <a:buClr>
                <a:srgbClr val="000066"/>
              </a:buClr>
              <a:buSzPts val="2000"/>
              <a:buFont typeface="Arial"/>
              <a:buChar char="●"/>
            </a:pPr>
            <a:r>
              <a:rPr lang="en-US" sz="2000" u="sng" dirty="0">
                <a:solidFill>
                  <a:schemeClr val="hlink"/>
                </a:solidFill>
                <a:hlinkClick r:id="rId3"/>
              </a:rPr>
              <a:t>https://console.cloud.google.com/apis/library</a:t>
            </a:r>
            <a:endParaRPr lang="en-US" sz="2000">
              <a:solidFill>
                <a:schemeClr val="hlink"/>
              </a:solidFill>
              <a:ea typeface="Calibri" panose="020F0502020204030204"/>
              <a:cs typeface="Calibri" panose="020F0502020204030204"/>
              <a:hlinkClick r:id="rId3"/>
            </a:endParaRPr>
          </a:p>
          <a:p>
            <a:pPr marL="342900" lvl="0" indent="-368300" algn="l" rtl="0">
              <a:spcBef>
                <a:spcPts val="1000"/>
              </a:spcBef>
              <a:spcAft>
                <a:spcPts val="0"/>
              </a:spcAft>
              <a:buClr>
                <a:srgbClr val="000066"/>
              </a:buClr>
              <a:buSzPts val="2000"/>
              <a:buChar char="●"/>
            </a:pPr>
            <a:endParaRPr sz="2000">
              <a:solidFill>
                <a:srgbClr val="0000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8"/>
        <p:cNvGrpSpPr/>
        <p:nvPr/>
      </p:nvGrpSpPr>
      <p:grpSpPr>
        <a:xfrm>
          <a:off x="0" y="0"/>
          <a:ext cx="0" cy="0"/>
          <a:chOff x="0" y="0"/>
          <a:chExt cx="0" cy="0"/>
        </a:xfrm>
      </p:grpSpPr>
      <p:sp useBgFill="1">
        <p:nvSpPr>
          <p:cNvPr id="158" name="Rectangle 157">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9">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9" name="Google Shape;149;p16"/>
          <p:cNvSpPr txBox="1">
            <a:spLocks noGrp="1"/>
          </p:cNvSpPr>
          <p:nvPr>
            <p:ph type="title"/>
          </p:nvPr>
        </p:nvSpPr>
        <p:spPr>
          <a:xfrm>
            <a:off x="852775" y="609600"/>
            <a:ext cx="5160770" cy="1322887"/>
          </a:xfrm>
          <a:prstGeom prst="rect">
            <a:avLst/>
          </a:prstGeom>
        </p:spPr>
        <p:txBody>
          <a:bodyPr spcFirstLastPara="1" lIns="91425" tIns="45700" rIns="91425" bIns="45700" anchorCtr="0">
            <a:normAutofit/>
          </a:bodyPr>
          <a:lstStyle/>
          <a:p>
            <a:pPr marL="0" lvl="0" indent="0" rtl="0">
              <a:spcBef>
                <a:spcPts val="0"/>
              </a:spcBef>
              <a:spcAft>
                <a:spcPts val="0"/>
              </a:spcAft>
              <a:buClr>
                <a:srgbClr val="000066"/>
              </a:buClr>
              <a:buSzPts val="4000"/>
              <a:buFont typeface="Calibri"/>
              <a:buNone/>
            </a:pPr>
            <a:r>
              <a:rPr lang="en-US"/>
              <a:t>Introduction</a:t>
            </a:r>
          </a:p>
        </p:txBody>
      </p:sp>
      <p:sp>
        <p:nvSpPr>
          <p:cNvPr id="150" name="Google Shape;150;p16"/>
          <p:cNvSpPr txBox="1">
            <a:spLocks noGrp="1"/>
          </p:cNvSpPr>
          <p:nvPr>
            <p:ph idx="1"/>
          </p:nvPr>
        </p:nvSpPr>
        <p:spPr>
          <a:xfrm>
            <a:off x="852775" y="2194102"/>
            <a:ext cx="4930463" cy="3908585"/>
          </a:xfrm>
          <a:prstGeom prst="rect">
            <a:avLst/>
          </a:prstGeom>
        </p:spPr>
        <p:txBody>
          <a:bodyPr spcFirstLastPara="1" lIns="91425" tIns="45700" rIns="91425" bIns="45700" anchorCtr="0">
            <a:normAutofit/>
          </a:bodyPr>
          <a:lstStyle/>
          <a:p>
            <a:pPr marL="0" lvl="0" indent="0" rtl="0">
              <a:spcBef>
                <a:spcPts val="1000"/>
              </a:spcBef>
              <a:spcAft>
                <a:spcPts val="0"/>
              </a:spcAft>
              <a:buNone/>
            </a:pPr>
            <a:r>
              <a:rPr lang="en-US" sz="1700"/>
              <a:t>The project's main objectives are:</a:t>
            </a:r>
          </a:p>
          <a:p>
            <a:pPr marL="742950" lvl="1" indent="-321310" rtl="0">
              <a:spcBef>
                <a:spcPts val="1000"/>
              </a:spcBef>
              <a:spcAft>
                <a:spcPts val="0"/>
              </a:spcAft>
              <a:buSzPts val="2000"/>
              <a:buChar char="○"/>
            </a:pPr>
            <a:r>
              <a:rPr lang="en-US" sz="1700"/>
              <a:t>To find optimal paths for emergency services based on their location on campus and the incident location.</a:t>
            </a:r>
          </a:p>
          <a:p>
            <a:pPr marL="742950" lvl="1" indent="-321310" rtl="0">
              <a:spcBef>
                <a:spcPts val="1000"/>
              </a:spcBef>
              <a:spcAft>
                <a:spcPts val="0"/>
              </a:spcAft>
              <a:buSzPts val="2000"/>
              <a:buChar char="○"/>
            </a:pPr>
            <a:r>
              <a:rPr lang="en-US" sz="1700"/>
              <a:t>To respond to incidents as quickly as possible by dispatching the nearest available emergency services based on the incident type.</a:t>
            </a:r>
          </a:p>
          <a:p>
            <a:pPr marL="742950" lvl="1" indent="-321310" rtl="0">
              <a:spcBef>
                <a:spcPts val="1000"/>
              </a:spcBef>
              <a:spcAft>
                <a:spcPts val="0"/>
              </a:spcAft>
              <a:buSzPts val="2000"/>
              <a:buChar char="○"/>
            </a:pPr>
            <a:r>
              <a:rPr lang="en-US" sz="1700"/>
              <a:t>To dynamically deploy emergency services to locations on campus that are incident hot spots.</a:t>
            </a:r>
          </a:p>
        </p:txBody>
      </p:sp>
      <p:pic>
        <p:nvPicPr>
          <p:cNvPr id="151" name="Google Shape;151;p16"/>
          <p:cNvPicPr preferRelativeResize="0"/>
          <p:nvPr/>
        </p:nvPicPr>
        <p:blipFill rotWithShape="1">
          <a:blip r:embed="rId3"/>
          <a:srcRect l="80306" t="42287" r="-67" b="-359"/>
          <a:stretch/>
        </p:blipFill>
        <p:spPr>
          <a:xfrm>
            <a:off x="6852842" y="846160"/>
            <a:ext cx="1779454" cy="5229383"/>
          </a:xfrm>
          <a:prstGeom prst="rect">
            <a:avLst/>
          </a:prstGeom>
          <a:noFill/>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609599" y="609600"/>
            <a:ext cx="6347713" cy="668594"/>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000066"/>
              </a:buClr>
              <a:buSzPct val="100000"/>
              <a:buFont typeface="Calibri"/>
              <a:buNone/>
            </a:pPr>
            <a:r>
              <a:rPr lang="en-US" sz="4000">
                <a:solidFill>
                  <a:srgbClr val="000066"/>
                </a:solidFill>
                <a:latin typeface="Calibri"/>
                <a:ea typeface="Calibri"/>
                <a:cs typeface="Calibri"/>
                <a:sym typeface="Calibri"/>
              </a:rPr>
              <a:t>Literature Review</a:t>
            </a:r>
            <a:endParaRPr/>
          </a:p>
        </p:txBody>
      </p:sp>
      <p:sp>
        <p:nvSpPr>
          <p:cNvPr id="159" name="Google Shape;159;p17"/>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sz="2000"/>
          </a:p>
          <a:p>
            <a:pPr marL="342900" lvl="0" indent="-387350" algn="l" rtl="0">
              <a:spcBef>
                <a:spcPts val="1000"/>
              </a:spcBef>
              <a:spcAft>
                <a:spcPts val="0"/>
              </a:spcAft>
              <a:buSzPts val="2300"/>
              <a:buChar char="●"/>
            </a:pPr>
            <a:r>
              <a:rPr lang="en-US" sz="2000"/>
              <a:t>Summary of Relevant Existing work</a:t>
            </a:r>
            <a:br>
              <a:rPr lang="en-US" sz="2000"/>
            </a:br>
            <a:r>
              <a:rPr lang="en-US" sz="2000"/>
              <a:t>Relation to Previous work</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609599" y="609600"/>
            <a:ext cx="6347700" cy="6687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000066"/>
              </a:buClr>
              <a:buSzPct val="100000"/>
              <a:buFont typeface="Calibri"/>
              <a:buNone/>
            </a:pPr>
            <a:r>
              <a:rPr lang="en-US" sz="4000">
                <a:solidFill>
                  <a:srgbClr val="000066"/>
                </a:solidFill>
                <a:latin typeface="Calibri"/>
                <a:ea typeface="Calibri"/>
                <a:cs typeface="Calibri"/>
                <a:sym typeface="Calibri"/>
              </a:rPr>
              <a:t>Literature Review</a:t>
            </a:r>
            <a:endParaRPr/>
          </a:p>
        </p:txBody>
      </p:sp>
      <p:sp>
        <p:nvSpPr>
          <p:cNvPr id="165" name="Google Shape;165;p18"/>
          <p:cNvSpPr txBox="1">
            <a:spLocks noGrp="1"/>
          </p:cNvSpPr>
          <p:nvPr>
            <p:ph idx="1"/>
          </p:nvPr>
        </p:nvSpPr>
        <p:spPr>
          <a:xfrm>
            <a:off x="609599" y="2160590"/>
            <a:ext cx="7551123" cy="2329945"/>
          </a:xfrm>
          <a:prstGeom prst="rect">
            <a:avLst/>
          </a:prstGeom>
          <a:noFill/>
          <a:ln>
            <a:noFill/>
          </a:ln>
        </p:spPr>
        <p:txBody>
          <a:bodyPr spcFirstLastPara="1" wrap="square" lIns="91425" tIns="45700" rIns="91425" bIns="45700" anchor="t" anchorCtr="0">
            <a:normAutofit/>
          </a:bodyPr>
          <a:lstStyle/>
          <a:p>
            <a:pPr>
              <a:buSzPts val="2000"/>
            </a:pPr>
            <a:r>
              <a:rPr lang="en-US" sz="2000"/>
              <a:t>NUPD already has an emergency response procedure in place</a:t>
            </a:r>
            <a:endParaRPr lang="en-US" sz="2000">
              <a:ea typeface="Calibri"/>
              <a:cs typeface="Calibri"/>
            </a:endParaRPr>
          </a:p>
          <a:p>
            <a:pPr lvl="0" algn="l">
              <a:spcBef>
                <a:spcPts val="1000"/>
              </a:spcBef>
              <a:spcAft>
                <a:spcPts val="0"/>
              </a:spcAft>
              <a:buSzPts val="2000"/>
            </a:pPr>
            <a:r>
              <a:rPr lang="en-US" sz="2000"/>
              <a:t>Used Google API to do the routing of all personnel</a:t>
            </a:r>
            <a:endParaRPr lang="en-US" sz="2000">
              <a:ea typeface="Calibri"/>
              <a:cs typeface="Calibri"/>
            </a:endParaRPr>
          </a:p>
        </p:txBody>
      </p:sp>
      <p:pic>
        <p:nvPicPr>
          <p:cNvPr id="2" name="Picture 1" descr="How to optimize Google Maps API for better cost efficiency">
            <a:extLst>
              <a:ext uri="{FF2B5EF4-FFF2-40B4-BE49-F238E27FC236}">
                <a16:creationId xmlns:a16="http://schemas.microsoft.com/office/drawing/2014/main" id="{2786CB53-B27B-AA5A-F744-D9B2B07F1443}"/>
              </a:ext>
            </a:extLst>
          </p:cNvPr>
          <p:cNvPicPr>
            <a:picLocks noChangeAspect="1"/>
          </p:cNvPicPr>
          <p:nvPr/>
        </p:nvPicPr>
        <p:blipFill>
          <a:blip r:embed="rId3"/>
          <a:stretch>
            <a:fillRect/>
          </a:stretch>
        </p:blipFill>
        <p:spPr>
          <a:xfrm>
            <a:off x="2238669" y="3644203"/>
            <a:ext cx="4671696" cy="2761937"/>
          </a:xfrm>
          <a:prstGeom prst="ellipse">
            <a:avLst/>
          </a:prstGeom>
          <a:ln>
            <a:noFill/>
          </a:ln>
          <a:effectLst>
            <a:softEdge rad="112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609599" y="609600"/>
            <a:ext cx="6347700" cy="6687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000066"/>
              </a:buClr>
              <a:buSzPct val="100000"/>
              <a:buFont typeface="Calibri"/>
              <a:buNone/>
            </a:pPr>
            <a:r>
              <a:rPr lang="en-US" sz="4000">
                <a:solidFill>
                  <a:srgbClr val="000066"/>
                </a:solidFill>
                <a:latin typeface="Calibri"/>
                <a:ea typeface="Calibri"/>
                <a:cs typeface="Calibri"/>
                <a:sym typeface="Calibri"/>
              </a:rPr>
              <a:t>Literature Review</a:t>
            </a:r>
            <a:endParaRPr/>
          </a:p>
        </p:txBody>
      </p:sp>
      <p:sp>
        <p:nvSpPr>
          <p:cNvPr id="165" name="Google Shape;165;p18"/>
          <p:cNvSpPr txBox="1">
            <a:spLocks noGrp="1"/>
          </p:cNvSpPr>
          <p:nvPr>
            <p:ph idx="1"/>
          </p:nvPr>
        </p:nvSpPr>
        <p:spPr>
          <a:xfrm>
            <a:off x="609599" y="2160590"/>
            <a:ext cx="7551123" cy="2329945"/>
          </a:xfrm>
          <a:prstGeom prst="rect">
            <a:avLst/>
          </a:prstGeom>
          <a:noFill/>
          <a:ln>
            <a:noFill/>
          </a:ln>
        </p:spPr>
        <p:txBody>
          <a:bodyPr spcFirstLastPara="1" wrap="square" lIns="91425" tIns="45700" rIns="91425" bIns="45700" anchor="t" anchorCtr="0">
            <a:normAutofit/>
          </a:bodyPr>
          <a:lstStyle/>
          <a:p>
            <a:pPr>
              <a:buSzPts val="2000"/>
            </a:pPr>
            <a:r>
              <a:rPr lang="en-US" sz="2000" err="1"/>
              <a:t>Nlohmann</a:t>
            </a:r>
            <a:r>
              <a:rPr lang="en-US" sz="2000"/>
              <a:t>/</a:t>
            </a:r>
            <a:r>
              <a:rPr lang="en-US" sz="2000" err="1"/>
              <a:t>json</a:t>
            </a:r>
            <a:r>
              <a:rPr lang="en-US" sz="2000"/>
              <a:t> used to extract needed data from API response</a:t>
            </a:r>
            <a:endParaRPr lang="en-US" sz="2000">
              <a:ea typeface="Calibri"/>
              <a:cs typeface="Calibri"/>
            </a:endParaRPr>
          </a:p>
        </p:txBody>
      </p:sp>
      <p:pic>
        <p:nvPicPr>
          <p:cNvPr id="3" name="Picture 2" descr="GitHub - nlohmann/json: JSON for Modern C++">
            <a:extLst>
              <a:ext uri="{FF2B5EF4-FFF2-40B4-BE49-F238E27FC236}">
                <a16:creationId xmlns:a16="http://schemas.microsoft.com/office/drawing/2014/main" id="{73B86F2E-28ED-BC86-C740-CB66840CF8D9}"/>
              </a:ext>
            </a:extLst>
          </p:cNvPr>
          <p:cNvPicPr>
            <a:picLocks noChangeAspect="1"/>
          </p:cNvPicPr>
          <p:nvPr/>
        </p:nvPicPr>
        <p:blipFill>
          <a:blip r:embed="rId3"/>
          <a:stretch>
            <a:fillRect/>
          </a:stretch>
        </p:blipFill>
        <p:spPr>
          <a:xfrm>
            <a:off x="3782639" y="3844565"/>
            <a:ext cx="4952838" cy="2457083"/>
          </a:xfrm>
          <a:prstGeom prst="rect">
            <a:avLst/>
          </a:prstGeom>
        </p:spPr>
      </p:pic>
    </p:spTree>
    <p:extLst>
      <p:ext uri="{BB962C8B-B14F-4D97-AF65-F5344CB8AC3E}">
        <p14:creationId xmlns:p14="http://schemas.microsoft.com/office/powerpoint/2010/main" val="1064736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609599" y="609600"/>
            <a:ext cx="6347713" cy="75708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66"/>
              </a:buClr>
              <a:buSzPts val="4000"/>
              <a:buFont typeface="Calibri"/>
              <a:buNone/>
            </a:pPr>
            <a:r>
              <a:rPr lang="en-US" sz="4000">
                <a:solidFill>
                  <a:srgbClr val="000066"/>
                </a:solidFill>
                <a:latin typeface="Calibri"/>
                <a:ea typeface="Calibri"/>
                <a:cs typeface="Calibri"/>
                <a:sym typeface="Calibri"/>
              </a:rPr>
              <a:t>Methodology</a:t>
            </a:r>
            <a:endParaRPr/>
          </a:p>
        </p:txBody>
      </p:sp>
      <p:sp>
        <p:nvSpPr>
          <p:cNvPr id="171" name="Google Shape;171;p19"/>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a:p>
          <a:p>
            <a:pPr marL="342900" lvl="0" indent="-342900" algn="l" rtl="0">
              <a:spcBef>
                <a:spcPts val="1000"/>
              </a:spcBef>
              <a:spcAft>
                <a:spcPts val="0"/>
              </a:spcAft>
              <a:buSzPts val="1600"/>
              <a:buChar char="●"/>
            </a:pPr>
            <a:r>
              <a:rPr lang="en-US" sz="2000">
                <a:solidFill>
                  <a:srgbClr val="000066"/>
                </a:solidFill>
                <a:latin typeface="Calibri"/>
                <a:ea typeface="Calibri"/>
                <a:cs typeface="Calibri"/>
                <a:sym typeface="Calibri"/>
              </a:rPr>
              <a:t>Description of Methods and Techniques</a:t>
            </a:r>
            <a:br>
              <a:rPr lang="en-US" sz="2000">
                <a:solidFill>
                  <a:srgbClr val="000066"/>
                </a:solidFill>
                <a:latin typeface="Calibri"/>
                <a:ea typeface="Calibri"/>
                <a:cs typeface="Calibri"/>
                <a:sym typeface="Calibri"/>
              </a:rPr>
            </a:br>
            <a:r>
              <a:rPr lang="en-US" sz="2000">
                <a:solidFill>
                  <a:srgbClr val="000066"/>
                </a:solidFill>
                <a:latin typeface="Calibri"/>
                <a:ea typeface="Calibri"/>
                <a:cs typeface="Calibri"/>
                <a:sym typeface="Calibri"/>
              </a:rPr>
              <a:t>Data Preprocessing Steps</a:t>
            </a:r>
            <a:br>
              <a:rPr lang="en-US" sz="2000">
                <a:solidFill>
                  <a:srgbClr val="000066"/>
                </a:solidFill>
                <a:latin typeface="Calibri"/>
                <a:ea typeface="Calibri"/>
                <a:cs typeface="Calibri"/>
                <a:sym typeface="Calibri"/>
              </a:rPr>
            </a:br>
            <a:r>
              <a:rPr lang="en-US" sz="2000">
                <a:solidFill>
                  <a:srgbClr val="000066"/>
                </a:solidFill>
                <a:latin typeface="Calibri"/>
                <a:ea typeface="Calibri"/>
                <a:cs typeface="Calibri"/>
                <a:sym typeface="Calibri"/>
              </a:rPr>
              <a:t>Pseudo Code for Techniques</a:t>
            </a:r>
            <a:br>
              <a:rPr lang="en-US" sz="2000">
                <a:solidFill>
                  <a:srgbClr val="000066"/>
                </a:solidFill>
                <a:latin typeface="Calibri"/>
                <a:ea typeface="Calibri"/>
                <a:cs typeface="Calibri"/>
                <a:sym typeface="Calibri"/>
              </a:rPr>
            </a:br>
            <a:r>
              <a:rPr lang="en-US" sz="2000">
                <a:solidFill>
                  <a:srgbClr val="000066"/>
                </a:solidFill>
                <a:latin typeface="Calibri"/>
                <a:ea typeface="Calibri"/>
                <a:cs typeface="Calibri"/>
                <a:sym typeface="Calibri"/>
              </a:rPr>
              <a:t>Time Complexity Estimation</a:t>
            </a:r>
            <a:br>
              <a:rPr lang="en-US" sz="2000">
                <a:solidFill>
                  <a:srgbClr val="000066"/>
                </a:solidFill>
                <a:latin typeface="Calibri"/>
                <a:ea typeface="Calibri"/>
                <a:cs typeface="Calibri"/>
                <a:sym typeface="Calibri"/>
              </a:rPr>
            </a:br>
            <a:r>
              <a:rPr lang="en-US" sz="2000">
                <a:solidFill>
                  <a:srgbClr val="000066"/>
                </a:solidFill>
                <a:latin typeface="Calibri"/>
                <a:ea typeface="Calibri"/>
                <a:cs typeface="Calibri"/>
                <a:sym typeface="Calibri"/>
              </a:rPr>
              <a:t>Data Structures Utilized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609599" y="609600"/>
            <a:ext cx="6347700" cy="757200"/>
          </a:xfrm>
          <a:prstGeom prst="rect">
            <a:avLst/>
          </a:prstGeom>
          <a:noFill/>
          <a:ln>
            <a:noFill/>
          </a:ln>
        </p:spPr>
        <p:txBody>
          <a:bodyPr spcFirstLastPara="1" wrap="square" lIns="91425" tIns="45700" rIns="91425" bIns="45700" anchor="t" anchorCtr="0">
            <a:normAutofit/>
          </a:bodyPr>
          <a:lstStyle/>
          <a:p>
            <a:pPr>
              <a:buClr>
                <a:srgbClr val="000066"/>
              </a:buClr>
              <a:buSzPts val="4000"/>
              <a:buFont typeface="Calibri"/>
            </a:pPr>
            <a:r>
              <a:rPr lang="en-US" sz="4000">
                <a:solidFill>
                  <a:srgbClr val="000066"/>
                </a:solidFill>
                <a:latin typeface="Calibri"/>
                <a:ea typeface="Calibri"/>
                <a:cs typeface="Calibri"/>
                <a:sym typeface="Calibri"/>
              </a:rPr>
              <a:t>Methodology</a:t>
            </a:r>
            <a:endParaRPr lang="en-US"/>
          </a:p>
        </p:txBody>
      </p:sp>
      <p:sp>
        <p:nvSpPr>
          <p:cNvPr id="177" name="Google Shape;177;p20"/>
          <p:cNvSpPr txBox="1">
            <a:spLocks noGrp="1"/>
          </p:cNvSpPr>
          <p:nvPr>
            <p:ph idx="1"/>
          </p:nvPr>
        </p:nvSpPr>
        <p:spPr>
          <a:xfrm>
            <a:off x="609599" y="2190801"/>
            <a:ext cx="7646792" cy="3850589"/>
          </a:xfrm>
          <a:prstGeom prst="rect">
            <a:avLst/>
          </a:prstGeom>
          <a:noFill/>
          <a:ln>
            <a:noFill/>
          </a:ln>
        </p:spPr>
        <p:txBody>
          <a:bodyPr spcFirstLastPara="1" wrap="square" lIns="91425" tIns="45700" rIns="91425" bIns="45700" anchor="t" anchorCtr="0">
            <a:normAutofit/>
          </a:bodyPr>
          <a:lstStyle/>
          <a:p>
            <a:pPr marL="342900" lvl="0" indent="-250825" algn="l" rtl="0">
              <a:spcBef>
                <a:spcPts val="0"/>
              </a:spcBef>
              <a:spcAft>
                <a:spcPts val="0"/>
              </a:spcAft>
              <a:buNone/>
            </a:pPr>
            <a:endParaRPr lang="en-US"/>
          </a:p>
          <a:p>
            <a:pPr indent="-457200">
              <a:lnSpc>
                <a:spcPct val="114999"/>
              </a:lnSpc>
              <a:buSzPts val="1600"/>
              <a:buAutoNum type="arabicPeriod"/>
            </a:pPr>
            <a:r>
              <a:rPr lang="en-US" sz="2000">
                <a:solidFill>
                  <a:srgbClr val="000066"/>
                </a:solidFill>
              </a:rPr>
              <a:t>Parse past data from CSV</a:t>
            </a:r>
          </a:p>
          <a:p>
            <a:pPr lvl="1">
              <a:lnSpc>
                <a:spcPct val="114999"/>
              </a:lnSpc>
              <a:buSzPts val="1600"/>
              <a:buFont typeface="Courier New"/>
              <a:buChar char="o"/>
            </a:pPr>
            <a:r>
              <a:rPr lang="en-US" sz="1800">
                <a:solidFill>
                  <a:srgbClr val="000066"/>
                </a:solidFill>
              </a:rPr>
              <a:t>Store data about locations, emergencies, and items in arrays</a:t>
            </a:r>
          </a:p>
          <a:p>
            <a:pPr lvl="1">
              <a:lnSpc>
                <a:spcPct val="114999"/>
              </a:lnSpc>
              <a:buSzPts val="1600"/>
              <a:buFont typeface="Courier New"/>
              <a:buChar char="o"/>
            </a:pPr>
            <a:r>
              <a:rPr lang="en-US" sz="1800">
                <a:solidFill>
                  <a:srgbClr val="000066"/>
                </a:solidFill>
              </a:rPr>
              <a:t>Dynamic officer allocation on campus for use dispatching later</a:t>
            </a:r>
          </a:p>
          <a:p>
            <a:pPr indent="-457200">
              <a:lnSpc>
                <a:spcPct val="114999"/>
              </a:lnSpc>
              <a:buSzPts val="1600"/>
              <a:buAutoNum type="arabicPeriod"/>
            </a:pPr>
            <a:r>
              <a:rPr lang="en-US" sz="2000">
                <a:solidFill>
                  <a:srgbClr val="000066"/>
                </a:solidFill>
              </a:rPr>
              <a:t>When receiving an emergency:</a:t>
            </a:r>
          </a:p>
          <a:p>
            <a:pPr lvl="1" indent="-457200">
              <a:lnSpc>
                <a:spcPct val="114999"/>
              </a:lnSpc>
              <a:buSzPts val="1600"/>
              <a:buFont typeface="Courier New"/>
              <a:buChar char="o"/>
            </a:pPr>
            <a:r>
              <a:rPr lang="en-US" sz="1800">
                <a:solidFill>
                  <a:srgbClr val="000066"/>
                </a:solidFill>
              </a:rPr>
              <a:t>Get route from Google API</a:t>
            </a:r>
          </a:p>
          <a:p>
            <a:pPr lvl="1" indent="-457200">
              <a:lnSpc>
                <a:spcPct val="114999"/>
              </a:lnSpc>
              <a:buSzPts val="1600"/>
              <a:buFont typeface="Courier New"/>
              <a:buChar char="o"/>
            </a:pPr>
            <a:r>
              <a:rPr lang="en-US" sz="1800">
                <a:solidFill>
                  <a:srgbClr val="000066"/>
                </a:solidFill>
              </a:rPr>
              <a:t>Algorithms to allocate officer personnel and resources.</a:t>
            </a:r>
          </a:p>
          <a:p>
            <a:pPr marL="457200" indent="-457200">
              <a:lnSpc>
                <a:spcPct val="114999"/>
              </a:lnSpc>
              <a:buSzPts val="1600"/>
              <a:buAutoNum type="arabicPeriod"/>
            </a:pPr>
            <a:endParaRPr lang="en-US" sz="2000">
              <a:solidFill>
                <a:srgbClr val="000066"/>
              </a:solidFill>
            </a:endParaRPr>
          </a:p>
        </p:txBody>
      </p:sp>
      <p:sp>
        <p:nvSpPr>
          <p:cNvPr id="3" name="Google Shape;176;p20">
            <a:extLst>
              <a:ext uri="{FF2B5EF4-FFF2-40B4-BE49-F238E27FC236}">
                <a16:creationId xmlns:a16="http://schemas.microsoft.com/office/drawing/2014/main" id="{AD7B1EC2-B5D4-1773-4E93-5C61C54E1A35}"/>
              </a:ext>
            </a:extLst>
          </p:cNvPr>
          <p:cNvSpPr txBox="1">
            <a:spLocks/>
          </p:cNvSpPr>
          <p:nvPr/>
        </p:nvSpPr>
        <p:spPr>
          <a:xfrm>
            <a:off x="610942" y="1477005"/>
            <a:ext cx="6347700" cy="109959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r>
              <a:rPr lang="en-US" sz="3000">
                <a:solidFill>
                  <a:srgbClr val="000066"/>
                </a:solidFill>
                <a:latin typeface="Calibri"/>
                <a:ea typeface="Calibri"/>
                <a:cs typeface="Calibri"/>
                <a:sym typeface="Calibri"/>
              </a:rPr>
              <a:t>Methods and Techniques</a:t>
            </a:r>
          </a:p>
          <a:p>
            <a:r>
              <a:rPr lang="en-US" sz="3000">
                <a:solidFill>
                  <a:srgbClr val="000066"/>
                </a:solidFill>
                <a:latin typeface="Calibri"/>
                <a:ea typeface="Calibri"/>
                <a:cs typeface="Calibri"/>
              </a:rPr>
              <a:t>Data preprocessing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1394209" y="465156"/>
            <a:ext cx="6347700" cy="757200"/>
          </a:xfrm>
          <a:prstGeom prst="rect">
            <a:avLst/>
          </a:prstGeom>
          <a:noFill/>
          <a:ln>
            <a:noFill/>
          </a:ln>
        </p:spPr>
        <p:txBody>
          <a:bodyPr spcFirstLastPara="1" wrap="square" lIns="91425" tIns="45700" rIns="91425" bIns="45700" anchor="t" anchorCtr="0">
            <a:normAutofit/>
          </a:bodyPr>
          <a:lstStyle/>
          <a:p>
            <a:pPr algn="ctr">
              <a:buClr>
                <a:srgbClr val="000066"/>
              </a:buClr>
              <a:buSzPts val="4000"/>
              <a:buFont typeface="Calibri"/>
            </a:pPr>
            <a:r>
              <a:rPr lang="en-US" sz="4000">
                <a:solidFill>
                  <a:srgbClr val="000066"/>
                </a:solidFill>
                <a:latin typeface="Calibri"/>
                <a:ea typeface="Calibri"/>
                <a:cs typeface="Calibri"/>
                <a:sym typeface="Calibri"/>
              </a:rPr>
              <a:t>Methodology</a:t>
            </a:r>
            <a:endParaRPr lang="en-US">
              <a:cs typeface="Calibri Light" panose="020F0302020204030204"/>
            </a:endParaRPr>
          </a:p>
        </p:txBody>
      </p:sp>
      <p:sp>
        <p:nvSpPr>
          <p:cNvPr id="3" name="Google Shape;176;p20">
            <a:extLst>
              <a:ext uri="{FF2B5EF4-FFF2-40B4-BE49-F238E27FC236}">
                <a16:creationId xmlns:a16="http://schemas.microsoft.com/office/drawing/2014/main" id="{AD7B1EC2-B5D4-1773-4E93-5C61C54E1A35}"/>
              </a:ext>
            </a:extLst>
          </p:cNvPr>
          <p:cNvSpPr txBox="1">
            <a:spLocks/>
          </p:cNvSpPr>
          <p:nvPr/>
        </p:nvSpPr>
        <p:spPr>
          <a:xfrm>
            <a:off x="1399244" y="1109572"/>
            <a:ext cx="6347700" cy="757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pPr algn="ctr"/>
            <a:r>
              <a:rPr lang="en-US" sz="3000">
                <a:solidFill>
                  <a:srgbClr val="000066"/>
                </a:solidFill>
                <a:latin typeface="Calibri"/>
                <a:ea typeface="Calibri"/>
                <a:cs typeface="Calibri"/>
                <a:sym typeface="Calibri"/>
              </a:rPr>
              <a:t>Routing Code</a:t>
            </a:r>
            <a:endParaRPr lang="en-US"/>
          </a:p>
        </p:txBody>
      </p:sp>
      <p:grpSp>
        <p:nvGrpSpPr>
          <p:cNvPr id="14" name="Group 13">
            <a:extLst>
              <a:ext uri="{FF2B5EF4-FFF2-40B4-BE49-F238E27FC236}">
                <a16:creationId xmlns:a16="http://schemas.microsoft.com/office/drawing/2014/main" id="{3FCDC981-4042-F7C3-31B7-9F4DF778FA3E}"/>
              </a:ext>
            </a:extLst>
          </p:cNvPr>
          <p:cNvGrpSpPr/>
          <p:nvPr/>
        </p:nvGrpSpPr>
        <p:grpSpPr>
          <a:xfrm>
            <a:off x="1139860" y="2022857"/>
            <a:ext cx="6863479" cy="4292637"/>
            <a:chOff x="1139860" y="2022857"/>
            <a:chExt cx="6863479" cy="4292637"/>
          </a:xfrm>
        </p:grpSpPr>
        <p:grpSp>
          <p:nvGrpSpPr>
            <p:cNvPr id="13" name="Group 12">
              <a:extLst>
                <a:ext uri="{FF2B5EF4-FFF2-40B4-BE49-F238E27FC236}">
                  <a16:creationId xmlns:a16="http://schemas.microsoft.com/office/drawing/2014/main" id="{27CD0E49-C829-C3DD-F960-A3DC5D78A9E3}"/>
                </a:ext>
              </a:extLst>
            </p:cNvPr>
            <p:cNvGrpSpPr/>
            <p:nvPr/>
          </p:nvGrpSpPr>
          <p:grpSpPr>
            <a:xfrm>
              <a:off x="1139860" y="2022857"/>
              <a:ext cx="6858000" cy="4292637"/>
              <a:chOff x="0" y="2198702"/>
              <a:chExt cx="9144000" cy="5728798"/>
            </a:xfrm>
          </p:grpSpPr>
          <p:grpSp>
            <p:nvGrpSpPr>
              <p:cNvPr id="10" name="Group 9">
                <a:extLst>
                  <a:ext uri="{FF2B5EF4-FFF2-40B4-BE49-F238E27FC236}">
                    <a16:creationId xmlns:a16="http://schemas.microsoft.com/office/drawing/2014/main" id="{A0CA600C-88D6-FC5C-B666-23E68D5DC20E}"/>
                  </a:ext>
                </a:extLst>
              </p:cNvPr>
              <p:cNvGrpSpPr/>
              <p:nvPr/>
            </p:nvGrpSpPr>
            <p:grpSpPr>
              <a:xfrm>
                <a:off x="0" y="2198702"/>
                <a:ext cx="9144000" cy="1506628"/>
                <a:chOff x="0" y="2198702"/>
                <a:chExt cx="9144000" cy="1506628"/>
              </a:xfrm>
            </p:grpSpPr>
            <p:pic>
              <p:nvPicPr>
                <p:cNvPr id="2" name="Picture 1" descr="A screen shot of a computer&#10;&#10;Description automatically generated">
                  <a:extLst>
                    <a:ext uri="{FF2B5EF4-FFF2-40B4-BE49-F238E27FC236}">
                      <a16:creationId xmlns:a16="http://schemas.microsoft.com/office/drawing/2014/main" id="{72262C13-095A-8D31-4F9C-673EDC2CF06A}"/>
                    </a:ext>
                  </a:extLst>
                </p:cNvPr>
                <p:cNvPicPr>
                  <a:picLocks noChangeAspect="1"/>
                </p:cNvPicPr>
                <p:nvPr/>
              </p:nvPicPr>
              <p:blipFill>
                <a:blip r:embed="rId3"/>
                <a:stretch>
                  <a:fillRect/>
                </a:stretch>
              </p:blipFill>
              <p:spPr>
                <a:xfrm>
                  <a:off x="0" y="2198702"/>
                  <a:ext cx="9144000" cy="1229673"/>
                </a:xfrm>
                <a:prstGeom prst="rect">
                  <a:avLst/>
                </a:prstGeom>
              </p:spPr>
            </p:pic>
            <p:pic>
              <p:nvPicPr>
                <p:cNvPr id="6" name="Picture 5" descr="A group of letters on a black background&#10;&#10;Description automatically generated">
                  <a:extLst>
                    <a:ext uri="{FF2B5EF4-FFF2-40B4-BE49-F238E27FC236}">
                      <a16:creationId xmlns:a16="http://schemas.microsoft.com/office/drawing/2014/main" id="{A3A999A7-0FEC-3795-D33B-0105346994E3}"/>
                    </a:ext>
                  </a:extLst>
                </p:cNvPr>
                <p:cNvPicPr>
                  <a:picLocks noChangeAspect="1"/>
                </p:cNvPicPr>
                <p:nvPr/>
              </p:nvPicPr>
              <p:blipFill>
                <a:blip r:embed="rId4"/>
                <a:stretch>
                  <a:fillRect/>
                </a:stretch>
              </p:blipFill>
              <p:spPr>
                <a:xfrm>
                  <a:off x="0" y="3391319"/>
                  <a:ext cx="9144000" cy="314011"/>
                </a:xfrm>
                <a:prstGeom prst="rect">
                  <a:avLst/>
                </a:prstGeom>
              </p:spPr>
            </p:pic>
          </p:grpSp>
          <p:sp>
            <p:nvSpPr>
              <p:cNvPr id="7" name="Arrow: Down 6">
                <a:extLst>
                  <a:ext uri="{FF2B5EF4-FFF2-40B4-BE49-F238E27FC236}">
                    <a16:creationId xmlns:a16="http://schemas.microsoft.com/office/drawing/2014/main" id="{1FBE411F-B9F1-A918-2192-F0B69576154B}"/>
                  </a:ext>
                </a:extLst>
              </p:cNvPr>
              <p:cNvSpPr/>
              <p:nvPr/>
            </p:nvSpPr>
            <p:spPr>
              <a:xfrm>
                <a:off x="3982265" y="3703021"/>
                <a:ext cx="1176732" cy="329485"/>
              </a:xfrm>
              <a:prstGeom prst="down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1EE0FA-AF6F-5ACE-997B-856A68B2095F}"/>
                  </a:ext>
                </a:extLst>
              </p:cNvPr>
              <p:cNvPicPr>
                <a:picLocks noChangeAspect="1"/>
              </p:cNvPicPr>
              <p:nvPr/>
            </p:nvPicPr>
            <p:blipFill>
              <a:blip r:embed="rId5"/>
              <a:stretch>
                <a:fillRect/>
              </a:stretch>
            </p:blipFill>
            <p:spPr>
              <a:xfrm>
                <a:off x="0" y="5655536"/>
                <a:ext cx="9144000" cy="219412"/>
              </a:xfrm>
              <a:prstGeom prst="rect">
                <a:avLst/>
              </a:prstGeom>
            </p:spPr>
          </p:pic>
          <p:pic>
            <p:nvPicPr>
              <p:cNvPr id="11" name="Picture 10" descr="A screenshot of a computer code&#10;&#10;Description automatically generated">
                <a:extLst>
                  <a:ext uri="{FF2B5EF4-FFF2-40B4-BE49-F238E27FC236}">
                    <a16:creationId xmlns:a16="http://schemas.microsoft.com/office/drawing/2014/main" id="{363B86A4-4752-C2EF-3428-A2D0A0727908}"/>
                  </a:ext>
                </a:extLst>
              </p:cNvPr>
              <p:cNvPicPr>
                <a:picLocks noChangeAspect="1"/>
              </p:cNvPicPr>
              <p:nvPr/>
            </p:nvPicPr>
            <p:blipFill>
              <a:blip r:embed="rId6"/>
              <a:stretch>
                <a:fillRect/>
              </a:stretch>
            </p:blipFill>
            <p:spPr>
              <a:xfrm>
                <a:off x="0" y="6202994"/>
                <a:ext cx="9144000" cy="1724506"/>
              </a:xfrm>
              <a:prstGeom prst="rect">
                <a:avLst/>
              </a:prstGeom>
            </p:spPr>
          </p:pic>
          <p:sp>
            <p:nvSpPr>
              <p:cNvPr id="12" name="Arrow: Down 11">
                <a:extLst>
                  <a:ext uri="{FF2B5EF4-FFF2-40B4-BE49-F238E27FC236}">
                    <a16:creationId xmlns:a16="http://schemas.microsoft.com/office/drawing/2014/main" id="{A2AEED57-509E-6AC7-F9F9-C1C805FCA22F}"/>
                  </a:ext>
                </a:extLst>
              </p:cNvPr>
              <p:cNvSpPr/>
              <p:nvPr/>
            </p:nvSpPr>
            <p:spPr>
              <a:xfrm>
                <a:off x="3982265" y="5875977"/>
                <a:ext cx="1176732" cy="329485"/>
              </a:xfrm>
              <a:prstGeom prst="down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creen shot of a computer&#10;&#10;Description automatically generated">
              <a:extLst>
                <a:ext uri="{FF2B5EF4-FFF2-40B4-BE49-F238E27FC236}">
                  <a16:creationId xmlns:a16="http://schemas.microsoft.com/office/drawing/2014/main" id="{9F6A8EF4-3111-B6AB-A6A2-B944BBC06647}"/>
                </a:ext>
              </a:extLst>
            </p:cNvPr>
            <p:cNvPicPr>
              <a:picLocks noChangeAspect="1"/>
            </p:cNvPicPr>
            <p:nvPr/>
          </p:nvPicPr>
          <p:blipFill>
            <a:blip r:embed="rId7"/>
            <a:stretch>
              <a:fillRect/>
            </a:stretch>
          </p:blipFill>
          <p:spPr>
            <a:xfrm>
              <a:off x="1140663" y="3412369"/>
              <a:ext cx="6862676" cy="1211323"/>
            </a:xfrm>
            <a:prstGeom prst="rect">
              <a:avLst/>
            </a:prstGeom>
          </p:spPr>
        </p:pic>
      </p:grpSp>
    </p:spTree>
    <p:extLst>
      <p:ext uri="{BB962C8B-B14F-4D97-AF65-F5344CB8AC3E}">
        <p14:creationId xmlns:p14="http://schemas.microsoft.com/office/powerpoint/2010/main" val="15027410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24</Slides>
  <Notes>24</Notes>
  <HiddenSlides>5</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Northeastern University   College of Engineering   Department of Electrical and Computer Engineering   EECE 2560: Fundamentals of Engineering Algorithms  Fall 2024 </vt:lpstr>
      <vt:lpstr>Introduction</vt:lpstr>
      <vt:lpstr>Introduction</vt:lpstr>
      <vt:lpstr>Literature Review</vt:lpstr>
      <vt:lpstr>Literature Review</vt:lpstr>
      <vt:lpstr>Literature Review</vt:lpstr>
      <vt:lpstr>Methodology</vt:lpstr>
      <vt:lpstr>Methodology</vt:lpstr>
      <vt:lpstr>Methodology</vt:lpstr>
      <vt:lpstr>Methodology</vt:lpstr>
      <vt:lpstr>PowerPoint Presentation</vt:lpstr>
      <vt:lpstr>Methodology</vt:lpstr>
      <vt:lpstr>Methodology</vt:lpstr>
      <vt:lpstr>Methodology</vt:lpstr>
      <vt:lpstr>Methodology</vt:lpstr>
      <vt:lpstr>Analysis and Results</vt:lpstr>
      <vt:lpstr>Analysis and Results</vt:lpstr>
      <vt:lpstr>Analysis and Results</vt:lpstr>
      <vt:lpstr>Analysis and Results</vt:lpstr>
      <vt:lpstr>Discussion</vt:lpstr>
      <vt:lpstr>Discussion</vt:lpstr>
      <vt:lpstr>Conclusion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82</cp:revision>
  <dcterms:modified xsi:type="dcterms:W3CDTF">2024-12-04T19:11:59Z</dcterms:modified>
</cp:coreProperties>
</file>